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30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466" r:id="rId10"/>
    <p:sldId id="438" r:id="rId11"/>
    <p:sldId id="467" r:id="rId12"/>
    <p:sldId id="468" r:id="rId13"/>
    <p:sldId id="469" r:id="rId14"/>
    <p:sldId id="439" r:id="rId15"/>
    <p:sldId id="440" r:id="rId16"/>
    <p:sldId id="441" r:id="rId17"/>
    <p:sldId id="442" r:id="rId18"/>
    <p:sldId id="443" r:id="rId19"/>
    <p:sldId id="444" r:id="rId20"/>
    <p:sldId id="449" r:id="rId21"/>
    <p:sldId id="445" r:id="rId22"/>
    <p:sldId id="446" r:id="rId23"/>
    <p:sldId id="447" r:id="rId24"/>
    <p:sldId id="448" r:id="rId25"/>
    <p:sldId id="450" r:id="rId26"/>
    <p:sldId id="451" r:id="rId27"/>
    <p:sldId id="452" r:id="rId28"/>
    <p:sldId id="453" r:id="rId29"/>
    <p:sldId id="454" r:id="rId30"/>
    <p:sldId id="455" r:id="rId31"/>
    <p:sldId id="470" r:id="rId32"/>
    <p:sldId id="471" r:id="rId33"/>
    <p:sldId id="472" r:id="rId34"/>
    <p:sldId id="473" r:id="rId35"/>
    <p:sldId id="456" r:id="rId36"/>
    <p:sldId id="457" r:id="rId37"/>
    <p:sldId id="474" r:id="rId38"/>
    <p:sldId id="475" r:id="rId39"/>
    <p:sldId id="458" r:id="rId40"/>
    <p:sldId id="476" r:id="rId41"/>
    <p:sldId id="459" r:id="rId42"/>
    <p:sldId id="460" r:id="rId43"/>
    <p:sldId id="461" r:id="rId44"/>
    <p:sldId id="462" r:id="rId45"/>
    <p:sldId id="463" r:id="rId46"/>
    <p:sldId id="464" r:id="rId47"/>
    <p:sldId id="46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4660"/>
  </p:normalViewPr>
  <p:slideViewPr>
    <p:cSldViewPr snapToGrid="0">
      <p:cViewPr>
        <p:scale>
          <a:sx n="100" d="100"/>
          <a:sy n="100" d="100"/>
        </p:scale>
        <p:origin x="79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30278-45DC-4534-B67E-11EB3832C02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E7695-2856-4E04-B435-7203877CB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2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72DA-5035-318E-80E3-E9895C46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0B8161-F292-080F-2A50-AB20F497F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8263C-3956-D57C-5B13-6DAE13B52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B03F3-B343-E536-5BDF-30E077BD0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3E3C-E52B-0309-D5C8-91819CE25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A75E6-B0B7-331D-7556-437BA15B2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387B4-209D-E697-689A-26CF9B51C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9D6E4-7109-EF62-3923-1CF49DDF1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18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B0AAE-3B30-A2B8-540C-7FFBE8F1B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8A235-FD0E-4CC2-8657-DE7B5C429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A38FB-A0E2-E500-9544-07214ADA0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63441-B7A4-8797-8C0F-844121A6A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6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BB381-104C-2812-E0BD-A8F9C9A2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88EDD-EA90-F84F-9752-858C6624F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9D9EC-B2A7-5E7B-B9E7-7E4848A6D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BBC50-6E30-2C8F-6A7E-24B18871C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87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6A732-58DF-449C-3D36-64669A330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26A8C-2F2C-D0F3-D6C9-95D966123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018FD-132B-5839-6C2D-EAA190149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D60C-FF1A-DC92-6296-3EF5CA30A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13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1C239-7500-39F4-CBDB-86C3A56C9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0F740-46B1-5C8F-56AC-5FB34EC75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D2D18-3E2B-825C-5645-E52199346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70544-95EB-D68A-1E1B-0C0CBD569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42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BD08A-6882-FF69-2515-9566D52B0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D7B1FB-B41B-5CB5-AE9A-A2F3DC556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EC992-925F-EA64-0255-50333270E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07B2-585D-0938-C2AF-830B9A24D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5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6EF1B-8B82-CEC9-8C0C-41F7BDCD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79251-2E31-F4FA-9C7E-716277BF1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51B6C7-57C8-745E-1224-5BC52AABB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7F8E4-7633-2123-3E05-0F5407539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E8F99-02F7-042E-17F7-05037DB6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ED75D-9EAC-194D-C43C-65351CC83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F77F7-6198-296E-438E-6716A032C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FE53F-5619-5E69-36E6-90CAC1842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04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F099A-E897-04E3-C7DA-9FD7B215F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60E56-29DA-5301-DE23-919EE9B0D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FD6B2-B422-7CB2-28DA-A04D31126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63D1C-4D9D-1088-D854-D2C303BE8E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50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4CB3B-A72D-9D1D-6531-2164E54D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A9AABD-8218-EFBD-69A9-BE9CDB8AB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4CA83-754C-C092-6A8E-0A57BC426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E9BE4-F9C0-B021-1B74-ED1489376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8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FDFF6-7CD7-F97C-5175-1FC4558C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2EFBE-F5CA-7A2A-A390-7A6A6F8F8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5E18A1-04C4-5D8F-DE37-97339207A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E86D9-C16B-197B-B696-C5AF5B2B6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8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316D9-2566-0911-D378-C4D5289A7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29F03-9976-BBE8-B391-F24D842C6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2B54D2-C366-8758-ECFF-4C0B772B4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BA462-B577-26EC-F2DA-B2DCB43A6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85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98986-20CE-AF66-D8CF-89425D6AC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1B871-A26E-EA31-0057-20E235EA9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BDFC2-6E7B-0813-8FA6-2DE8920E7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0701-4A14-F092-F692-7F6492F8B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57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6CCCF-0DFC-FF26-8BEA-FCB160A8B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0B1E8-456D-80C1-0154-7E00EE72A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74880-09A0-9E2B-AC0D-EBC52589D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08BF3-F0A6-805C-2895-7CCCC6874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81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955A8-42CD-8F7A-E735-CD41FDE8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658A8-8631-237B-BE83-9D6A9AC17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3F6D0-F783-58E8-52A5-68BADB40C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5E5B1-0006-DC2D-459E-0C8463E10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9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D0752-A76E-DED1-F8E3-616C5F29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6A978-C20D-9609-AA87-F79273BC3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112EA-8567-4A61-5D3A-8DC250A6B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902BA-3A51-5534-92D7-E450CFCB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64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1BF3-55FB-51B0-0E67-4E17CC3D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422B9-DEE7-7E39-0788-1B9CC76A1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EF2C5C-1BD8-77CA-D51F-705F42C5C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AA359-94B4-A952-5760-3E0464CFB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8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11013-AA1D-A98D-DD38-446F8FDCD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8DE15-58B2-F016-CC04-8F410C33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F07BB-4F65-B79F-D73A-E161C03E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EB2E-1D81-1BDB-3300-5E3CF4220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98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A53E3-74EA-31EA-5077-5B2ACF39A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96D86F-95F3-C97E-B320-A3613E507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E123A-7B85-FC9F-2B97-D968AA507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2DAA5-E581-814E-150E-B44A72A15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7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AC5E6-7D12-4B93-754A-34903420D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9E465-7204-0C3E-E99B-30BA0CC5C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35204-997F-3ED0-9EAC-2E1B345DB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B58CD-703D-B5F1-7BB6-6CDDE63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04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BA49D-9DFC-9ED0-9EF0-DA17C1ECC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C4FFCA-CC10-9880-5EAD-DFF892AB8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B2011-D216-BB71-6870-9067C7FF1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286AE-8345-3338-294B-1F50D5D76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4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15BB-1CFD-D9EB-B9B0-C9ED77A8A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41EE10-4F11-22D5-FE8C-C981F3ACE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5DFFA-DA62-99D7-99F1-995B0FEA1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B692-461D-5AF4-C003-FB47B9E4F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71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01C78-4A4B-905D-636A-054CD08EB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8FABB-B43A-99BF-58B7-3F600182E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143DC-61DB-C21A-76FC-75A592D6D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9C217-EDF8-C25A-2703-FC656F6EF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95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D204-BA55-69FB-E5EC-A00BB9EB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9B0A3-378E-9538-D5D9-1B2FDB2FB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1871F-385E-732C-5586-3FAE8F9EF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44C2B-DFEF-28E9-F0E7-5A68DC558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07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04B16-0C5D-896D-6AA5-189C1FA53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816657-8B2A-BD7B-8B6F-592B99B36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10AFB-89F9-B340-EA63-AFBDD908D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BBC87-E1FB-BF9E-0314-818B5F6F7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055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2C68F-06C6-145D-A24C-212F2268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7B852-4B4E-704E-33B6-10D24AC03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83D05-C498-E893-0DD3-40E36A799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AF550-6156-5519-F1C7-8E6E04071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1BF7-F95F-BA10-C05D-06012B07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BD947-BBA3-3D59-E6A4-C2FD1967C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515F7-D313-4AAC-44B7-61FBE31BA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B4D35-05BF-99F3-283B-8C5762211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62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D23F2-E487-D53A-9CE7-7CCD490A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27FE8-9A93-1794-C6AF-BE371835D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797EE-DD3F-0DF6-3A14-DD2A7D79C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B5D58-8E4F-3375-D1F8-BC7F4D34B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69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AA954-3D13-A2D5-3E40-CF4D969F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AA48A-FC01-7D2B-5253-7CA4EEF4A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38E483-9706-9F93-B92F-DA49A6072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52A61-6AF5-9F8F-4F1F-225C5FF6E9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64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B56B2-2F9B-1C19-CD2C-DBD036631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E84A4B-0F12-B2BF-1E74-79B762A67A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EB5B1-9306-E104-89F6-E0A1AA455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934EC-9EBB-EE66-0DC2-AC16349EB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48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961D5-2000-FF35-B0DD-B8F446448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AF83-0DC8-6287-17D2-622D99449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AC12A-4B12-D39F-61B0-5F5B68462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CDED5-93C4-AA48-081A-6AC18D2AC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137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05A13-BAF2-742A-DCC2-64F6FBFC7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FC84D-B899-F9D8-72E0-5AAC5D5BF3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F67D0-8286-0CC6-9FF5-A9E76EF14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FAEA0-3CBD-D257-1E84-497296F12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9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0AD1F-2B6A-C2F7-F9F7-23FF0A8DE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17090B-EFC8-4CF3-AE38-2EFCAE207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02C33-E007-AE76-2F25-5031CD07D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16A2C-FFC4-5C5F-D4C1-8656AA999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186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2BB27-40A0-D351-8FBE-164DE03F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C4E382-DA92-9A17-D5F8-1EE697AA6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645679-973D-8391-B32A-11CC794E9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15E32-76F3-FEDA-F6EA-A7156E149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7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8AFF7-5F58-03E3-EFDF-96DFDD57D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6646D-E147-610F-35B7-43DB96168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BA7BE-0769-A1A4-4D93-E358B4AB5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6EE79-E0D6-77ED-00FB-591306C5E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426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9134A-4F0A-EDFE-9B1D-D837C260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5A1A8-21C8-0F04-9FEC-D933E9739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FFB00-23BD-5BBC-2BBB-C75D38F43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BB77C-1490-F8A8-83C5-18E007B92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625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1F805-1F71-5A3A-3831-A7DC093C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ABCB6-8FFD-F12C-4383-0EC50EE8A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BADBAD-9D94-4B10-9E4B-A1151B8A4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F5E8-73A8-F7B3-9E75-FA0366445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690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6D7A-5653-7C8A-5DC4-E8CEE12B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36D07-E957-E4DE-3065-0CAF17629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B5935-8C97-FA15-3208-51321CF73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BCC12-0B75-6726-51AB-561DD969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37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E5E37-27D5-3C44-1AF6-2363CF139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9D6B5-F29C-3449-72B0-A3556FBA9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C6BC9-8211-0ADA-97C4-FEA7C3DA4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74BF3-B6A8-8C99-9564-3C5C0E940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103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28B38-34C7-B2D4-708B-50EE3919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CEDD22-CB33-FF24-D5E3-537128D20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5A0762-C2BF-EEE0-11A9-60394DDA8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72DEA-9891-E830-EE18-81B007BA2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28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341AC-DE32-429F-EB32-9BBC9ED37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12CE90-CE07-2DF3-BC59-B89CFC058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68556-FCD4-4645-AEDA-00F4DF8FB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42310-3E92-1408-2B5F-459FA1168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3134F-156C-EF89-825D-D5073EE92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70065-071D-BBDB-4442-F8CF20463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AB1CF-60F5-8A35-3731-6BD496AB6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E0D0C-7121-E7D3-8401-9F5E780535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66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5E16D-11E2-BABB-AEF8-558E4BB87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AFAC8-8BCD-D10A-5F15-3BFE4CE72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464BE-844F-8F04-726C-A8EDC7598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5E3A1-FEFE-6609-5B3E-53BB985F6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76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0976F-A57E-3788-9531-8607F276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CFE20-7884-541F-3639-0012A469C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7EF94-FEA6-B51D-742B-AC7A5137B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79FD0-BF80-AFA1-6C84-A076A6D25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49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621C1-B369-12BB-2F32-811EABB07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04BE4-C679-858D-21E6-988DE86A4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F6C679-5665-2928-7432-EE9C48A6C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F3A9E-DBBD-5C6E-C8E7-AAFE009C5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61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DE37A-A5A1-600B-C021-B8E9E51E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8FD1A-DDD6-53DC-D566-17592D400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26A5F6-6F10-ADD9-7191-12998107C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DB5A8-C2D8-DB86-C5AA-4092E7EF9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E7695-2856-4E04-B435-7203877CB9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3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ABB0-8DDA-004E-D340-0D8D9AF84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2F8DD-D0F4-594E-A52F-665FF06E4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D2B00-A821-38BD-2822-C3A06D547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0DA0D-2215-40F8-ED04-B85624079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D1DB0-F1BC-6B82-F122-5E5FCC81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2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1CCD-7010-8F1B-350B-607AD33F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8F3A5-95A2-7356-8555-283E2E123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2BC6F-62DC-463A-E62C-47BF69B1D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32CBD-C858-D88F-0489-E4BB16536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B618D-C596-4A40-DE56-94EBE733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7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A93E27-C592-4EF7-2019-B7ACFA418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9BEC0-54B8-A051-2798-F11DBE8B0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C6EEC-A13E-6853-1E9D-14A095FB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021A9-52BF-1240-BDEA-96685F316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14FD-BB15-13F7-2D2E-DD0F35AD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9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2DF4-E565-614B-558E-1D15614EA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73E54-D8C4-FC9C-7E3E-3AD0DA076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94689-2AAB-15E5-41EF-B7F6080E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0A3-8318-92B7-7BD0-48AAA0D6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0E662-CD9B-C45E-13B7-859A9EBC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0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444D5-A9F7-AD28-8EC7-EC870E69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782AA-A669-BBC9-D295-6DEFC0001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1E8E3-FEBD-1DF5-163F-C63EFF81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9FD66-33BA-142E-0E98-C91D76410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4E73-662D-8A3C-AB2F-67B18995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2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9D79-F540-D4D6-A756-40ACD331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687E6-E8CC-C47C-C609-67AD69422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8D1EC-E1AE-F57F-EBD8-B6FEABE0B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EF88F-A764-2955-E3D0-E52DC541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A8078-8437-2315-5E67-036A2481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3B869-3383-1A1F-B89E-D746F917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8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E1A1-B069-A9B3-87DF-03BB1B20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38B57-1783-15BA-EFBA-7CE6ECA37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3E91E-4316-BF4A-E4FD-F576559B4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C6E76-6E74-3AEC-6E2C-02191D562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19A33-4CAE-2EE3-0660-E9F07D562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406BF-C66C-53D2-DE0E-F0C5F6E7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92DA7-0A52-57A9-949B-18EC0218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21431-2D79-E603-183D-78496F23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9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A56AA-B208-8ACC-F009-932FD9B1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8FD13-1B50-EB37-A0A6-C8AFEEAA6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BF8FC-59FC-4D2A-ACE3-840A60B90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CBA98-76BA-7C66-3F88-C0230B73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11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8BB55-BE0B-C4BF-2577-24E657F0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F49BB-7E0F-6A12-A830-93634609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152C9-534D-A47F-1E56-E690D992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3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3957-1229-0D8C-D4B9-67D2B2F1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D9014-DFA9-EAC7-5F24-BB12B295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88C39-BE39-1128-7E5F-C02D70918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FB7A5-537B-F8C9-7516-3097574D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F7276-38B1-7A24-1982-6B8DEF36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D2321-A091-BD32-DB3E-C8E19194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8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045BF-9D46-5525-E352-3020E2ADE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7D24A2-908F-0205-F3E4-5FCF49EB6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A8AEF-8D5C-3053-C19F-5AFD05AA1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18CA0-3B44-8A50-C5BB-271AFCF2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5FEA6-F98C-0984-59C7-812AF926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D74FF-10A5-0D3A-4C5C-D17199E2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4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478BA-6BEB-1A57-1BB8-82B7684B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5E370-8DB3-2CCE-D711-F0140BE0C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56668-B176-42A3-15C5-73C30FB1D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6844A-366F-47C4-B77D-42DFAB3943A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92E59-BD31-D19A-4390-F337DB166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C295A-5A1B-A3ED-BD6D-A19E67CED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C140E-8C06-40CE-8024-BB7D5D298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0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trail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urient.testrail.io/index.php?/projects/overview/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urient.testrail.io/index.php?/tests/view/3771/#testChange-450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urient.testrail.io/index.php?/cases/view/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urient.testrail.io/index.php?/cases/view/3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3B53-0ED9-0250-974E-53C6DEAC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9E487D-8DFF-61AF-E922-1A1DA0236201}"/>
              </a:ext>
            </a:extLst>
          </p:cNvPr>
          <p:cNvSpPr txBox="1"/>
          <p:nvPr/>
        </p:nvSpPr>
        <p:spPr>
          <a:xfrm>
            <a:off x="107004" y="158874"/>
            <a:ext cx="1198447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 b="1">
                <a:hlinkClick r:id="rId3"/>
              </a:rPr>
              <a:t>https://www.testrail.com</a:t>
            </a:r>
            <a:endParaRPr lang="az-Latn-AZ" sz="1600" b="1"/>
          </a:p>
          <a:p>
            <a:pPr>
              <a:buNone/>
            </a:pPr>
            <a:br>
              <a:rPr lang="az-Latn-AZ" sz="1600" b="1"/>
            </a:br>
            <a:endParaRPr lang="az-Latn-AZ" sz="1600" b="1"/>
          </a:p>
          <a:p>
            <a:pPr>
              <a:buNone/>
            </a:pPr>
            <a:br>
              <a:rPr lang="az-Latn-AZ" sz="1600" b="1"/>
            </a:br>
            <a:r>
              <a:rPr lang="en-US" sz="1600" b="1"/>
              <a:t>💡 TestRail nədir və nə üçün istifadə olunur?</a:t>
            </a:r>
          </a:p>
          <a:p>
            <a:r>
              <a:rPr lang="en-US" sz="1600" b="1"/>
              <a:t>TestRail</a:t>
            </a:r>
            <a:r>
              <a:rPr lang="en-US" sz="1600"/>
              <a:t> — </a:t>
            </a:r>
            <a:r>
              <a:rPr lang="en-US" sz="1600" b="1"/>
              <a:t>keyfiyyət təminatı (QA)</a:t>
            </a:r>
            <a:r>
              <a:rPr lang="en-US" sz="1600"/>
              <a:t> komandaları üçün nəzərdə tutulmuş </a:t>
            </a:r>
            <a:r>
              <a:rPr lang="en-US" sz="1600" b="1"/>
              <a:t>test menecment platformasıdır</a:t>
            </a:r>
            <a:r>
              <a:rPr lang="en-US" sz="1600"/>
              <a:t>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pPr>
              <a:buNone/>
            </a:pPr>
            <a:r>
              <a:rPr lang="en-US" sz="1600" b="1"/>
              <a:t>📌 Nə işə yarayır?</a:t>
            </a:r>
          </a:p>
          <a:p>
            <a:pPr>
              <a:buNone/>
            </a:pPr>
            <a:r>
              <a:rPr lang="en-US" sz="1600"/>
              <a:t>TestRail vasitəsilə: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Test-kesləri (test case) yaza, saxlaya və idarə edə bilərsən.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Test ssenarilərini və test planlarını tərtib edə bilərsən.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Test nəticələrini qeyd edə, kim nəyi yoxlayıb izləyə bilərsən.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Komandanla birlikdə bir mərkəzdə testlərlə işləyə bilərsən.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Avtomatlaşdırılmış test sistemlərini və digər alətləri inteqrasiya edə bilərsən (məsələn: JIRA, Jenkins, Selenium və s.)</a:t>
            </a: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pPr>
              <a:buNone/>
            </a:pPr>
            <a:r>
              <a:rPr lang="en-US" sz="1600" b="1"/>
              <a:t>🔧 TestRail hansı problemləri həll edir?</a:t>
            </a:r>
          </a:p>
          <a:p>
            <a:pPr>
              <a:buNone/>
            </a:pPr>
            <a:r>
              <a:rPr lang="en-US" sz="1600"/>
              <a:t>TestRail sənə kömək edir: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Test sənədlərini </a:t>
            </a:r>
            <a:r>
              <a:rPr lang="en-US" sz="1600" b="1"/>
              <a:t>bir yerdə və nizamlı</a:t>
            </a:r>
            <a:r>
              <a:rPr lang="en-US" sz="1600"/>
              <a:t> şəkildə saxlamağa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Hansı testlər keçib, hansılar uğursuz olub — </a:t>
            </a:r>
            <a:r>
              <a:rPr lang="en-US" sz="1600" b="1"/>
              <a:t>dərhal görməyə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Komandadakı test fəaliyyətini izləməyə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Layihə üzrə </a:t>
            </a:r>
            <a:r>
              <a:rPr lang="en-US" sz="1600" b="1"/>
              <a:t>ümumi test əhatəsini (coverage)</a:t>
            </a:r>
            <a:r>
              <a:rPr lang="en-US" sz="1600"/>
              <a:t> anlamağa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Testlərin </a:t>
            </a:r>
            <a:r>
              <a:rPr lang="en-US" sz="1600" b="1"/>
              <a:t>statuslarını, prioritetlərini və nəticələrini</a:t>
            </a:r>
            <a:r>
              <a:rPr lang="en-US" sz="1600"/>
              <a:t> izləməyə</a:t>
            </a:r>
          </a:p>
        </p:txBody>
      </p:sp>
    </p:spTree>
    <p:extLst>
      <p:ext uri="{BB962C8B-B14F-4D97-AF65-F5344CB8AC3E}">
        <p14:creationId xmlns:p14="http://schemas.microsoft.com/office/powerpoint/2010/main" val="311657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762E5-133D-547E-D4FB-D5DA9E01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C6D389-38CF-FDA3-DF81-6EFFAF7C983F}"/>
              </a:ext>
            </a:extLst>
          </p:cNvPr>
          <p:cNvSpPr txBox="1"/>
          <p:nvPr/>
        </p:nvSpPr>
        <p:spPr>
          <a:xfrm>
            <a:off x="107004" y="158874"/>
            <a:ext cx="1198447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300" b="1"/>
              <a:t>🔹 Milestones nədir?</a:t>
            </a:r>
            <a:endParaRPr lang="az-Latn-AZ" sz="1300" b="1"/>
          </a:p>
          <a:p>
            <a:pPr>
              <a:buNone/>
            </a:pPr>
            <a:endParaRPr lang="en-US" sz="1300" b="1"/>
          </a:p>
          <a:p>
            <a:pPr>
              <a:buNone/>
            </a:pPr>
            <a:r>
              <a:rPr lang="en-US" sz="1300" b="1"/>
              <a:t>Milestone</a:t>
            </a:r>
            <a:r>
              <a:rPr lang="en-US" sz="1300"/>
              <a:t> – bu </a:t>
            </a:r>
            <a:r>
              <a:rPr lang="en-US" sz="1300" b="1"/>
              <a:t>layihədə müəyyən bir mərhələnin və ya versiyanın</a:t>
            </a:r>
            <a:r>
              <a:rPr lang="en-US" sz="1300"/>
              <a:t> adıdır. Yəni bu hissədə layihənin </a:t>
            </a:r>
            <a:r>
              <a:rPr lang="en-US" sz="1300" b="1"/>
              <a:t>önəmli mərhələləri və hədəfləri</a:t>
            </a:r>
            <a:r>
              <a:rPr lang="en-US" sz="1300"/>
              <a:t> qeyd olunur.</a:t>
            </a:r>
            <a:endParaRPr lang="az-Latn-AZ" sz="1300"/>
          </a:p>
          <a:p>
            <a:pPr>
              <a:buNone/>
            </a:pPr>
            <a:endParaRPr lang="en-US" sz="1300"/>
          </a:p>
          <a:p>
            <a:pPr>
              <a:buNone/>
            </a:pPr>
            <a:r>
              <a:rPr lang="en-US" sz="1300" b="1"/>
              <a:t>✳️ Milestone-ların məqsədi: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Layihənin </a:t>
            </a:r>
            <a:r>
              <a:rPr lang="en-US" sz="1300" b="1"/>
              <a:t>bir buraxılışı (release)</a:t>
            </a:r>
            <a:r>
              <a:rPr lang="en-US" sz="1300"/>
              <a:t> və ya </a:t>
            </a:r>
            <a:r>
              <a:rPr lang="en-US" sz="1300" b="1"/>
              <a:t>versiyası (məsələn, v1.0, v1.1)</a:t>
            </a:r>
            <a:r>
              <a:rPr lang="en-US" sz="1300"/>
              <a:t> üçün müəyyən test planları və test halları yaratmaq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Bu milestone altında </a:t>
            </a:r>
            <a:r>
              <a:rPr lang="en-US" sz="1300" b="1"/>
              <a:t>test planları, test halları və test sınaqları</a:t>
            </a:r>
            <a:r>
              <a:rPr lang="en-US" sz="1300"/>
              <a:t> qruplaşdırılır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Hər bir milestone üçün </a:t>
            </a:r>
            <a:r>
              <a:rPr lang="en-US" sz="1300" b="1"/>
              <a:t>vaxt çərçivəsi (başlanğıc və bitiş tarixi)</a:t>
            </a:r>
            <a:r>
              <a:rPr lang="en-US" sz="1300"/>
              <a:t> təyin olunur</a:t>
            </a:r>
            <a:endParaRPr lang="az-Latn-AZ" sz="13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3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300"/>
          </a:p>
          <a:p>
            <a:r>
              <a:rPr lang="en-US" sz="1300"/>
              <a:t>Misal:</a:t>
            </a:r>
            <a:endParaRPr lang="az-Latn-AZ" sz="1300"/>
          </a:p>
          <a:p>
            <a:pPr>
              <a:buNone/>
            </a:pPr>
            <a:r>
              <a:rPr lang="en-US" sz="1300" b="1"/>
              <a:t>Milestone: "Login Modul Release v1.0"</a:t>
            </a:r>
            <a:br>
              <a:rPr lang="en-US" sz="1300"/>
            </a:br>
            <a:r>
              <a:rPr lang="en-US" sz="1300"/>
              <a:t>Bu milestone altında bu işlər ola bilər: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Test Plan: "Login Test Plan"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Test Case-lər: "Check invalid login", "Successful login", "Password reset"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Deadline: 30 Aprel 2025</a:t>
            </a:r>
            <a:endParaRPr lang="az-Latn-AZ" sz="13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3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300"/>
          </a:p>
          <a:p>
            <a:r>
              <a:rPr lang="en-US" sz="1300"/>
              <a:t>Beləliklə, </a:t>
            </a:r>
            <a:r>
              <a:rPr lang="en-US" sz="1300" b="1"/>
              <a:t>Milestone</a:t>
            </a:r>
            <a:r>
              <a:rPr lang="en-US" sz="1300"/>
              <a:t> – sənə layihənin hansı hissəsi üzərində nə vaxt işləniləcəyini planlaşdırmağa və izləməyə kömək edir.</a:t>
            </a:r>
            <a:endParaRPr lang="az-Latn-AZ" sz="1300"/>
          </a:p>
          <a:p>
            <a:endParaRPr lang="az-Latn-AZ" sz="1300"/>
          </a:p>
          <a:p>
            <a:endParaRPr lang="az-Latn-AZ" sz="1300"/>
          </a:p>
          <a:p>
            <a:endParaRPr lang="az-Latn-AZ" sz="1300"/>
          </a:p>
          <a:p>
            <a:r>
              <a:rPr lang="az-Latn-AZ" sz="1300"/>
              <a:t>Yeni </a:t>
            </a:r>
            <a:r>
              <a:rPr lang="az-Latn-AZ" sz="1300" b="1"/>
              <a:t>Milestone</a:t>
            </a:r>
            <a:r>
              <a:rPr lang="az-Latn-AZ" sz="1300"/>
              <a:t> əlavə etmək üçün sol tərəfdəki </a:t>
            </a:r>
            <a:r>
              <a:rPr lang="az-Latn-AZ" sz="1300" b="1">
                <a:solidFill>
                  <a:srgbClr val="FF0000"/>
                </a:solidFill>
              </a:rPr>
              <a:t>Add Milestone </a:t>
            </a:r>
            <a:r>
              <a:rPr lang="az-Latn-AZ" sz="1300"/>
              <a:t>düyməsini </a:t>
            </a:r>
          </a:p>
          <a:p>
            <a:r>
              <a:rPr lang="az-Latn-AZ" sz="1300"/>
              <a:t>klikləmək lazımdır. Şəkil növbəti slaydda....</a:t>
            </a:r>
            <a:endParaRPr lang="en-US" sz="13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2B064-5CC5-7A21-68C8-AA04C6415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50" y="4156428"/>
            <a:ext cx="6267450" cy="26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E2749-0D9D-213D-628A-A9DAFB5C3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6AA294-404C-0ADE-151E-DD6489CEC1A5}"/>
              </a:ext>
            </a:extLst>
          </p:cNvPr>
          <p:cNvSpPr txBox="1"/>
          <p:nvPr/>
        </p:nvSpPr>
        <p:spPr>
          <a:xfrm>
            <a:off x="107004" y="158874"/>
            <a:ext cx="1198447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300" b="1"/>
              <a:t>Name</a:t>
            </a:r>
            <a:r>
              <a:rPr lang="az-Latn-AZ" sz="1300"/>
              <a:t> yerində üçü</a:t>
            </a:r>
            <a:r>
              <a:rPr lang="az-Latn-AZ" sz="1300" b="1"/>
              <a:t>Milestonen</a:t>
            </a:r>
            <a:r>
              <a:rPr lang="az-Latn-AZ" sz="1300"/>
              <a:t> (</a:t>
            </a:r>
            <a:r>
              <a:rPr lang="ru-RU" sz="1300" b="1">
                <a:solidFill>
                  <a:schemeClr val="accent1"/>
                </a:solidFill>
              </a:rPr>
              <a:t>Этап</a:t>
            </a:r>
            <a:r>
              <a:rPr lang="az-Latn-AZ" sz="1300"/>
              <a:t>) yeni </a:t>
            </a:r>
            <a:r>
              <a:rPr lang="az-Latn-AZ" sz="1300" b="1"/>
              <a:t>Release</a:t>
            </a:r>
            <a:r>
              <a:rPr lang="az-Latn-AZ" sz="1300"/>
              <a:t> (</a:t>
            </a:r>
            <a:r>
              <a:rPr lang="ru-RU" sz="1300" b="1">
                <a:solidFill>
                  <a:schemeClr val="accent1"/>
                </a:solidFill>
              </a:rPr>
              <a:t>Выпуск</a:t>
            </a:r>
            <a:r>
              <a:rPr lang="az-Latn-AZ" sz="1300"/>
              <a:t>) versiyası əlavə edirik. Həmin </a:t>
            </a:r>
            <a:r>
              <a:rPr lang="az-Latn-AZ" sz="1300" b="1"/>
              <a:t>Release</a:t>
            </a:r>
            <a:r>
              <a:rPr lang="az-Latn-AZ" sz="1300"/>
              <a:t> başqa </a:t>
            </a:r>
            <a:r>
              <a:rPr lang="az-Latn-AZ" sz="1300" b="1"/>
              <a:t>Release-in</a:t>
            </a:r>
            <a:r>
              <a:rPr lang="az-Latn-AZ" sz="1300"/>
              <a:t> alt versiyasıda ola bilər. Əgər belədirsə onda Şəkildəndə görüldüyü kimi </a:t>
            </a:r>
            <a:r>
              <a:rPr lang="az-Latn-AZ" sz="1300" b="1">
                <a:solidFill>
                  <a:srgbClr val="FF0000"/>
                </a:solidFill>
              </a:rPr>
              <a:t>Parent</a:t>
            </a:r>
            <a:r>
              <a:rPr lang="az-Latn-AZ" sz="1300"/>
              <a:t> seçmək lazımdır. Biz parent əlavə etməyəcəyik. </a:t>
            </a:r>
          </a:p>
          <a:p>
            <a:pPr>
              <a:buNone/>
            </a:pPr>
            <a:endParaRPr lang="az-Latn-AZ" sz="1300"/>
          </a:p>
          <a:p>
            <a:pPr>
              <a:buNone/>
            </a:pPr>
            <a:r>
              <a:rPr lang="az-Latn-AZ" sz="1300"/>
              <a:t>Ardı növbəti slaydda....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69DD7-24B8-228E-1A3C-62331CF8B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8623"/>
            <a:ext cx="12192000" cy="49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57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EE860-2FC0-468D-0259-103205EA8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67B388-91CD-C87F-FD6D-69481327FB87}"/>
              </a:ext>
            </a:extLst>
          </p:cNvPr>
          <p:cNvSpPr txBox="1"/>
          <p:nvPr/>
        </p:nvSpPr>
        <p:spPr>
          <a:xfrm>
            <a:off x="107004" y="158874"/>
            <a:ext cx="4760271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300"/>
              <a:t>Şəkildə görüldüyü kimi lazımlı sahələri doldurduqdan sonra </a:t>
            </a:r>
            <a:r>
              <a:rPr lang="az-Latn-AZ" sz="1300" b="1"/>
              <a:t>Add Milestone</a:t>
            </a:r>
            <a:r>
              <a:rPr lang="az-Latn-AZ" sz="1300"/>
              <a:t> (sağ şəkil) sözünə basaraq yeni </a:t>
            </a:r>
            <a:r>
              <a:rPr lang="az-Latn-AZ" sz="1300" b="1"/>
              <a:t>Release</a:t>
            </a:r>
            <a:r>
              <a:rPr lang="az-Latn-AZ" sz="1300"/>
              <a:t> yaratmış oluruq (aşağı şəkil).</a:t>
            </a:r>
            <a:endParaRPr lang="en-US" sz="1300"/>
          </a:p>
          <a:p>
            <a:pPr>
              <a:buNone/>
            </a:pPr>
            <a:endParaRPr lang="en-US" sz="1300"/>
          </a:p>
          <a:p>
            <a:pPr>
              <a:buNone/>
            </a:pPr>
            <a:endParaRPr lang="en-US" sz="1300"/>
          </a:p>
          <a:p>
            <a:pPr>
              <a:buNone/>
            </a:pPr>
            <a:endParaRPr lang="en-US" sz="1300"/>
          </a:p>
          <a:p>
            <a:pPr>
              <a:buNone/>
            </a:pPr>
            <a:r>
              <a:rPr lang="az-Latn-AZ" sz="1300"/>
              <a:t>Yaratdığımız Release-ə daxil oluruq (növbəti slayd...)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8D44D-D5ED-B2AE-F158-7D0F79C6A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96" y="0"/>
            <a:ext cx="724370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0DAC77-4E6B-E00F-3856-95867A38F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0593"/>
            <a:ext cx="4592125" cy="21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9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6E2BD-134B-A7A0-ADDA-2CAF7A542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C3235B-BC80-7116-7D75-2B0729573545}"/>
              </a:ext>
            </a:extLst>
          </p:cNvPr>
          <p:cNvSpPr txBox="1"/>
          <p:nvPr/>
        </p:nvSpPr>
        <p:spPr>
          <a:xfrm>
            <a:off x="107004" y="158874"/>
            <a:ext cx="47602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300"/>
              <a:t>Yaratdığımız </a:t>
            </a:r>
            <a:r>
              <a:rPr lang="az-Latn-AZ" sz="1300" b="1"/>
              <a:t>Release</a:t>
            </a:r>
            <a:r>
              <a:rPr lang="az-Latn-AZ" sz="1300"/>
              <a:t> -ə daxil olaraq onu </a:t>
            </a:r>
            <a:r>
              <a:rPr lang="az-Latn-AZ" sz="1300" b="1"/>
              <a:t>START</a:t>
            </a:r>
            <a:r>
              <a:rPr lang="az-Latn-AZ" sz="1300"/>
              <a:t> edə bilərik. </a:t>
            </a:r>
            <a:r>
              <a:rPr lang="az-Latn-AZ" sz="1300" b="1"/>
              <a:t>Start</a:t>
            </a:r>
            <a:r>
              <a:rPr lang="az-Latn-AZ" sz="1300"/>
              <a:t> etdikdən sonra isə </a:t>
            </a:r>
            <a:r>
              <a:rPr lang="az-Latn-AZ" sz="1300" b="1"/>
              <a:t>Test run </a:t>
            </a:r>
            <a:r>
              <a:rPr lang="az-Latn-AZ" sz="1300"/>
              <a:t>-larımızı əlavə edə bilərik.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F3907-A715-3168-7CCC-C675678D8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088"/>
            <a:ext cx="12192000" cy="41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4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B7618-C82B-1D5C-8ECF-8BF69D22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BDAEF2-2D39-8200-D7F6-166FD7D5F52E}"/>
              </a:ext>
            </a:extLst>
          </p:cNvPr>
          <p:cNvSpPr txBox="1"/>
          <p:nvPr/>
        </p:nvSpPr>
        <p:spPr>
          <a:xfrm>
            <a:off x="107004" y="158874"/>
            <a:ext cx="119844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🔹 </a:t>
            </a:r>
            <a:r>
              <a:rPr lang="en-US" sz="1600" b="1">
                <a:solidFill>
                  <a:srgbClr val="FF0000"/>
                </a:solidFill>
              </a:rPr>
              <a:t>Test Runs &amp; Results nədir</a:t>
            </a:r>
            <a:r>
              <a:rPr lang="en-US" sz="1600" b="1"/>
              <a:t>?</a:t>
            </a:r>
            <a:endParaRPr lang="az-Latn-AZ" sz="1600" b="1"/>
          </a:p>
          <a:p>
            <a:pPr>
              <a:buNone/>
            </a:pPr>
            <a:endParaRPr lang="en-US" sz="1600" b="1"/>
          </a:p>
          <a:p>
            <a:pPr>
              <a:buNone/>
            </a:pPr>
            <a:r>
              <a:rPr lang="en-US" sz="1600" b="1"/>
              <a:t>"Test Runs &amp; Results"</a:t>
            </a:r>
            <a:r>
              <a:rPr lang="en-US" sz="1600"/>
              <a:t> bölməsi, </a:t>
            </a:r>
            <a:r>
              <a:rPr lang="en-US" sz="1600" b="1"/>
              <a:t>testlərin icrası</a:t>
            </a:r>
            <a:r>
              <a:rPr lang="en-US" sz="1600"/>
              <a:t> və </a:t>
            </a:r>
            <a:r>
              <a:rPr lang="en-US" sz="1600" b="1"/>
              <a:t>nəticələrinin qeyd edilməsi</a:t>
            </a:r>
            <a:r>
              <a:rPr lang="en-US" sz="1600"/>
              <a:t> üçün istifadə olunur.</a:t>
            </a:r>
          </a:p>
          <a:p>
            <a:pPr>
              <a:buNone/>
            </a:pPr>
            <a:r>
              <a:rPr lang="en-US" sz="1600"/>
              <a:t>Bu bölmə imkan verir</a:t>
            </a:r>
            <a:r>
              <a:rPr lang="az-Latn-AZ" sz="1600"/>
              <a:t>ki</a:t>
            </a:r>
            <a:r>
              <a:rPr lang="en-US" sz="16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Hazırladığın </a:t>
            </a:r>
            <a:r>
              <a:rPr lang="en-US" sz="1600" b="1"/>
              <a:t>test case-ləri seçib test etməyə başlamağa</a:t>
            </a:r>
            <a:r>
              <a:rPr lang="en-US" sz="1600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Hansı testin </a:t>
            </a:r>
            <a:r>
              <a:rPr lang="en-US" sz="1600" b="1"/>
              <a:t>keçdiyini (Passed), uğursuz olduğunu (Failed), bloklandığını (Blocked)</a:t>
            </a:r>
            <a:r>
              <a:rPr lang="en-US" sz="1600"/>
              <a:t> və s. qeyd etməyə,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Testlərin </a:t>
            </a:r>
            <a:r>
              <a:rPr lang="en-US" sz="1600" b="1"/>
              <a:t>icra vəziyyətini və ümumi uğur faizini</a:t>
            </a:r>
            <a:r>
              <a:rPr lang="en-US" sz="1600"/>
              <a:t> izləməyə.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🔍 </a:t>
            </a:r>
            <a:r>
              <a:rPr lang="en-US" sz="1600" b="1"/>
              <a:t>Terminlərin Açıqlaması</a:t>
            </a:r>
            <a:r>
              <a:rPr lang="en-US" sz="1600"/>
              <a:t>:</a:t>
            </a:r>
            <a:endParaRPr lang="az-Latn-AZ" sz="16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954A92-7F3A-44EE-57EF-AC5157F24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576198"/>
              </p:ext>
            </p:extLst>
          </p:nvPr>
        </p:nvGraphicFramePr>
        <p:xfrm>
          <a:off x="222250" y="3072341"/>
          <a:ext cx="818832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311">
                  <a:extLst>
                    <a:ext uri="{9D8B030D-6E8A-4147-A177-3AD203B41FA5}">
                      <a16:colId xmlns:a16="http://schemas.microsoft.com/office/drawing/2014/main" val="2001851144"/>
                    </a:ext>
                  </a:extLst>
                </a:gridCol>
                <a:gridCol w="7032014">
                  <a:extLst>
                    <a:ext uri="{9D8B030D-6E8A-4147-A177-3AD203B41FA5}">
                      <a16:colId xmlns:a16="http://schemas.microsoft.com/office/drawing/2014/main" val="1833440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Mənası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1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 uğurla keçib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3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 uğursuz olub (bug aşkarlanıb)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270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 icra oluna bilməyib (məsələn, digər modul hələ hazır deyil)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649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Untested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Hələ test olunmayıb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69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Əvvəl uğursuz olan test təkrar test olunmalıdır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12842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D3185C-0204-A995-0F0C-4236E1F2F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943" y="5384039"/>
            <a:ext cx="2818057" cy="14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05DAC-0BBF-5C48-1B2B-56DA5304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09107B-52A4-8FA2-0EF3-F666586B3D62}"/>
              </a:ext>
            </a:extLst>
          </p:cNvPr>
          <p:cNvSpPr txBox="1"/>
          <p:nvPr/>
        </p:nvSpPr>
        <p:spPr>
          <a:xfrm>
            <a:off x="107004" y="158874"/>
            <a:ext cx="1198447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📦 Real nümunəyə baxaq (sənin paylaşdığın kimi):</a:t>
            </a:r>
          </a:p>
          <a:p>
            <a:pPr>
              <a:buNone/>
            </a:pPr>
            <a:r>
              <a:rPr lang="en-US" sz="1600" b="1"/>
              <a:t>🔸 Release 1.1: Run 1 (smoke test)</a:t>
            </a:r>
            <a:endParaRPr lang="az-Latn-AZ" sz="1600" b="1"/>
          </a:p>
          <a:p>
            <a:pPr>
              <a:buNone/>
            </a:pPr>
            <a:endParaRPr lang="en-US" sz="1600" b="1"/>
          </a:p>
          <a:p>
            <a:pPr>
              <a:buNone/>
            </a:pPr>
            <a:r>
              <a:rPr lang="en-US" sz="1600" b="1"/>
              <a:t>Statistika: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130 Passed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8 Blocked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75 Untested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10 Retest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4 Failed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r>
              <a:rPr lang="en-US" sz="1600"/>
              <a:t>🔹 </a:t>
            </a:r>
            <a:r>
              <a:rPr lang="en-US" sz="1600" b="1"/>
              <a:t>Ümumi tamamlanma: 57%</a:t>
            </a:r>
            <a:endParaRPr lang="en-US" sz="1600"/>
          </a:p>
          <a:p>
            <a:r>
              <a:rPr lang="en-US" sz="1600"/>
              <a:t>👉 Bu o deməkdir ki, "Release 1.1" üçün aparılan "Run 1" adlı </a:t>
            </a:r>
            <a:r>
              <a:rPr lang="en-US" sz="1600" b="1"/>
              <a:t>Smoke Test</a:t>
            </a:r>
            <a:r>
              <a:rPr lang="en-US" sz="1600"/>
              <a:t>-də 227 testdən yalnız 130-u keçib. Digərləri hələ test olunmayıb və ya uğursuz olub. Bu nəticələrə əsaslanaraq komanda qərar verir: </a:t>
            </a:r>
            <a:r>
              <a:rPr lang="en-US" sz="1600" b="1"/>
              <a:t>versiyanı buraxmaq olar, yoxsa yox</a:t>
            </a:r>
            <a:r>
              <a:rPr lang="en-US" sz="1600"/>
              <a:t>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🧩 </a:t>
            </a:r>
            <a:r>
              <a:rPr lang="en-US" sz="1600" b="1"/>
              <a:t>Qısaca</a:t>
            </a:r>
            <a:r>
              <a:rPr lang="en-US" sz="1600"/>
              <a:t>:</a:t>
            </a:r>
            <a:r>
              <a:rPr lang="az-Latn-AZ" sz="1600"/>
              <a:t> </a:t>
            </a:r>
            <a:r>
              <a:rPr lang="en-US" sz="1600"/>
              <a:t>Test Runs &amp; Results</a:t>
            </a:r>
            <a:r>
              <a:rPr lang="az-Latn-AZ" sz="1600"/>
              <a:t>, h</a:t>
            </a:r>
            <a:r>
              <a:rPr lang="en-US" sz="1600"/>
              <a:t>azır </a:t>
            </a:r>
            <a:r>
              <a:rPr lang="en-US" sz="1600" b="1"/>
              <a:t>Test Case</a:t>
            </a:r>
            <a:r>
              <a:rPr lang="en-US" sz="1600"/>
              <a:t>-lərin real icrasını və nəticələrini </a:t>
            </a:r>
            <a:r>
              <a:rPr lang="en-US" sz="1600" b="1"/>
              <a:t>sistemdə qeyd etmək və izləmək</a:t>
            </a:r>
            <a:r>
              <a:rPr lang="en-US" sz="1600"/>
              <a:t> üçün istifadə olunur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pPr>
              <a:buNone/>
            </a:pPr>
            <a:r>
              <a:rPr lang="en-US" sz="1600" b="1"/>
              <a:t>👨‍💻 Kim istifadə edir?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QA mühəndisləri</a:t>
            </a:r>
            <a:r>
              <a:rPr lang="en-US" sz="1600"/>
              <a:t> – testləri icra edib nəticəni daxil edirlər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Test menecerləri</a:t>
            </a:r>
            <a:r>
              <a:rPr lang="en-US" sz="1600"/>
              <a:t> – ümumi nəticəyə baxaraq hesabat hazırlayır və keyfiyyətə nəzarət edir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Layihə menecerləri</a:t>
            </a:r>
            <a:r>
              <a:rPr lang="en-US" sz="1600"/>
              <a:t> – layihənin buraxılışa nə dərəcədə hazır olduğunu görmək üçün bu statistikaya baxırlar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31277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AF2D-4ECF-F5E6-D42C-C6120823C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2F6B9B-F714-5598-68C2-87C34760B421}"/>
              </a:ext>
            </a:extLst>
          </p:cNvPr>
          <p:cNvSpPr txBox="1"/>
          <p:nvPr/>
        </p:nvSpPr>
        <p:spPr>
          <a:xfrm>
            <a:off x="107004" y="158874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 b="1"/>
              <a:t>Test-case</a:t>
            </a:r>
            <a:r>
              <a:rPr lang="az-Latn-AZ" sz="1600"/>
              <a:t> bölməsində görüləcək hansı işlərin olduğu qeyd edilir.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25C53-74F3-D68F-9A4B-55F27C657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1" y="2980435"/>
            <a:ext cx="7429500" cy="38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8BEB4-720A-76E5-4DD3-C7CD3E6C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CA538F-7A1F-30B9-C242-429D9DA5512D}"/>
              </a:ext>
            </a:extLst>
          </p:cNvPr>
          <p:cNvSpPr txBox="1"/>
          <p:nvPr/>
        </p:nvSpPr>
        <p:spPr>
          <a:xfrm>
            <a:off x="107004" y="158874"/>
            <a:ext cx="1198447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📊 Reports nə üçündür?</a:t>
            </a:r>
          </a:p>
          <a:p>
            <a:pPr>
              <a:buNone/>
            </a:pPr>
            <a:r>
              <a:rPr lang="en-US" sz="1600" b="1"/>
              <a:t>"Reports"</a:t>
            </a:r>
            <a:r>
              <a:rPr lang="en-US" sz="1600"/>
              <a:t> bölməsi, </a:t>
            </a:r>
            <a:r>
              <a:rPr lang="en-US" sz="1600" b="1"/>
              <a:t>test prosesi ilə bağlı statistik məlumatların, qrafiklərin və analizlərin avtomatik və ya əl ilə hazırlanması</a:t>
            </a:r>
            <a:r>
              <a:rPr lang="en-US" sz="1600"/>
              <a:t> üçündür.</a:t>
            </a:r>
          </a:p>
          <a:p>
            <a:r>
              <a:rPr lang="en-US" sz="1600"/>
              <a:t>Bu bölmə </a:t>
            </a:r>
            <a:r>
              <a:rPr lang="en-US" sz="1600" b="1"/>
              <a:t>Test Case</a:t>
            </a:r>
            <a:r>
              <a:rPr lang="en-US" sz="1600"/>
              <a:t>, </a:t>
            </a:r>
            <a:r>
              <a:rPr lang="en-US" sz="1600" b="1"/>
              <a:t>Test Run</a:t>
            </a:r>
            <a:r>
              <a:rPr lang="en-US" sz="1600"/>
              <a:t>, </a:t>
            </a:r>
            <a:r>
              <a:rPr lang="en-US" sz="1600" b="1"/>
              <a:t>Test Plan</a:t>
            </a:r>
            <a:r>
              <a:rPr lang="en-US" sz="1600"/>
              <a:t>, </a:t>
            </a:r>
            <a:r>
              <a:rPr lang="en-US" sz="1600" b="1"/>
              <a:t>Defect (bug)</a:t>
            </a:r>
            <a:r>
              <a:rPr lang="en-US" sz="1600"/>
              <a:t> və s. barədə </a:t>
            </a:r>
            <a:r>
              <a:rPr lang="en-US" sz="1600" b="1"/>
              <a:t>vizual və məzmunlu hesabatlar</a:t>
            </a:r>
            <a:r>
              <a:rPr lang="en-US" sz="1600"/>
              <a:t> çıxarmağa kömək edir.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pPr>
              <a:buNone/>
            </a:pPr>
            <a:r>
              <a:rPr lang="en-US" sz="1600" b="1"/>
              <a:t>🧠 Nə işə yarayır?</a:t>
            </a:r>
            <a:endParaRPr lang="az-Latn-AZ" sz="1600" b="1"/>
          </a:p>
          <a:p>
            <a:pPr>
              <a:buNone/>
            </a:pPr>
            <a:endParaRPr lang="en-US" sz="1600" b="1"/>
          </a:p>
          <a:p>
            <a:r>
              <a:rPr lang="en-US" sz="1600"/>
              <a:t>✅ Hansı testlər keçib, hansılar uğursuz olub – </a:t>
            </a:r>
            <a:r>
              <a:rPr lang="en-US" sz="1600" b="1"/>
              <a:t>faizlərlə</a:t>
            </a:r>
            <a:endParaRPr lang="en-US" sz="1600"/>
          </a:p>
          <a:p>
            <a:r>
              <a:rPr lang="en-US" sz="1600"/>
              <a:t>🚫 Ən çox </a:t>
            </a:r>
            <a:r>
              <a:rPr lang="en-US" sz="1600" b="1"/>
              <a:t>uğursuz olan testlər</a:t>
            </a:r>
            <a:r>
              <a:rPr lang="en-US" sz="1600"/>
              <a:t> hansılardır?</a:t>
            </a:r>
          </a:p>
          <a:p>
            <a:r>
              <a:rPr lang="en-US" sz="1600"/>
              <a:t>🔁 </a:t>
            </a:r>
            <a:r>
              <a:rPr lang="en-US" sz="1600" b="1"/>
              <a:t>Retest</a:t>
            </a:r>
            <a:r>
              <a:rPr lang="en-US" sz="1600"/>
              <a:t>-lərə ehtiyac nə qədərdir?</a:t>
            </a:r>
          </a:p>
          <a:p>
            <a:r>
              <a:rPr lang="en-US" sz="1600"/>
              <a:t>🧪 Hər bir </a:t>
            </a:r>
            <a:r>
              <a:rPr lang="en-US" sz="1600" b="1"/>
              <a:t>Test Run və ya Test Plan</a:t>
            </a:r>
            <a:r>
              <a:rPr lang="en-US" sz="1600"/>
              <a:t> üzrə statistik analiz</a:t>
            </a:r>
          </a:p>
          <a:p>
            <a:r>
              <a:rPr lang="en-US" sz="1600"/>
              <a:t>📅 Vaxta görə performans dəyişiklikləri (həftəlik, aylıq)</a:t>
            </a:r>
          </a:p>
          <a:p>
            <a:r>
              <a:rPr lang="en-US" sz="1600"/>
              <a:t>👨‍💻 Komanda üzrə test fəaliyyətləri (kim nə qədər test edib)</a:t>
            </a:r>
          </a:p>
          <a:p>
            <a:r>
              <a:rPr lang="en-US" sz="1600"/>
              <a:t>📂 Hər bir </a:t>
            </a:r>
            <a:r>
              <a:rPr lang="en-US" sz="1600" b="1"/>
              <a:t>Release</a:t>
            </a:r>
            <a:r>
              <a:rPr lang="en-US" sz="1600"/>
              <a:t> üzrə ümumi keyfiyyət statusu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1145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63D4-677F-3123-BD99-83762F076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B72251-D2B9-2091-A3D9-70DA83A209E3}"/>
              </a:ext>
            </a:extLst>
          </p:cNvPr>
          <p:cNvSpPr txBox="1"/>
          <p:nvPr/>
        </p:nvSpPr>
        <p:spPr>
          <a:xfrm>
            <a:off x="107004" y="158874"/>
            <a:ext cx="11984477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sz="1600" b="1"/>
              <a:t>Add a ne</a:t>
            </a:r>
            <a:r>
              <a:rPr lang="en-US" sz="1600" b="1"/>
              <a:t>w project </a:t>
            </a:r>
            <a:r>
              <a:rPr lang="az-Latn-AZ" sz="1600"/>
              <a:t>deyərək, öz yeni proyektimizi sonradan aşağı şəkildə olduğu kimi əlavə edə bilərik. Bunun üçün ilk öncə </a:t>
            </a:r>
            <a:r>
              <a:rPr lang="az-Latn-AZ" sz="1600" b="1"/>
              <a:t>ADMİN</a:t>
            </a:r>
            <a:r>
              <a:rPr lang="az-Latn-AZ" sz="1600"/>
              <a:t> bölməsinə keçid etmək lazımdır. 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F5BCC-0772-4F47-AFDC-1BB293DBD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019"/>
            <a:ext cx="12192000" cy="57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77806-448A-588C-86DF-6AFD1747E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889600-00E7-F645-8BCE-A42EA52B8273}"/>
              </a:ext>
            </a:extLst>
          </p:cNvPr>
          <p:cNvSpPr txBox="1"/>
          <p:nvPr/>
        </p:nvSpPr>
        <p:spPr>
          <a:xfrm>
            <a:off x="107004" y="158874"/>
            <a:ext cx="1198447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📢 Announcement sahəsi nə üçündür?</a:t>
            </a:r>
            <a:endParaRPr lang="az-Latn-AZ" sz="1600" b="1"/>
          </a:p>
          <a:p>
            <a:pPr>
              <a:buNone/>
            </a:pPr>
            <a:endParaRPr lang="en-US" sz="1600" b="1"/>
          </a:p>
          <a:p>
            <a:r>
              <a:rPr lang="en-US" sz="1600" b="1"/>
              <a:t>Announcement</a:t>
            </a:r>
            <a:r>
              <a:rPr lang="en-US" sz="1600"/>
              <a:t> sahəsi — layihənin </a:t>
            </a:r>
            <a:r>
              <a:rPr lang="en-US" sz="1600" b="1"/>
              <a:t>"Overview"</a:t>
            </a:r>
            <a:r>
              <a:rPr lang="en-US" sz="1600"/>
              <a:t> səhifəsində görünəcək bir </a:t>
            </a:r>
            <a:r>
              <a:rPr lang="en-US" sz="1600" b="1"/>
              <a:t>əlavə məlumat bölməsidir</a:t>
            </a:r>
            <a:r>
              <a:rPr lang="en-US" sz="1600"/>
              <a:t>. Burada komanda üzvlərinə </a:t>
            </a:r>
            <a:r>
              <a:rPr lang="en-US" sz="1600" b="1"/>
              <a:t>vacib qeydlər, linklər və ya qaydalar</a:t>
            </a:r>
            <a:r>
              <a:rPr lang="en-US" sz="1600"/>
              <a:t> göstərilir.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pPr>
              <a:buNone/>
            </a:pPr>
            <a:r>
              <a:rPr lang="en-US" sz="1600" b="1"/>
              <a:t>🔍 Orada nə yazmaq olar?</a:t>
            </a:r>
          </a:p>
          <a:p>
            <a:pPr>
              <a:buNone/>
            </a:pPr>
            <a:r>
              <a:rPr lang="en-US" sz="1600"/>
              <a:t>Bura </a:t>
            </a:r>
            <a:r>
              <a:rPr lang="en-US" sz="1600" b="1"/>
              <a:t>informativ və ya yönləndirici mətnlər</a:t>
            </a:r>
            <a:r>
              <a:rPr lang="en-US" sz="1600"/>
              <a:t> yazmaq üçün nəzərdə tutulub. Məsələn:</a:t>
            </a:r>
            <a:endParaRPr lang="az-Latn-AZ" sz="1600"/>
          </a:p>
          <a:p>
            <a:pPr>
              <a:buNone/>
            </a:pPr>
            <a:endParaRPr lang="en-US" sz="1600"/>
          </a:p>
          <a:p>
            <a:r>
              <a:rPr lang="en-US" sz="1600" b="1"/>
              <a:t>✅ Sadə nümunə (Azərbaycan dilində):</a:t>
            </a:r>
          </a:p>
          <a:p>
            <a:pPr lvl="1"/>
            <a:r>
              <a:rPr lang="en-US" sz="1600"/>
              <a:t>📌 Bu layihə `Test 1` mobil tətbiqinin sınaqları üçün nəzərdə tutulub.</a:t>
            </a:r>
          </a:p>
          <a:p>
            <a:pPr lvl="1"/>
            <a:r>
              <a:rPr lang="en-US" sz="1600"/>
              <a:t>🔗 İssue tracker: https://jira.company.com/projects/TEST1</a:t>
            </a:r>
          </a:p>
          <a:p>
            <a:pPr lvl="1"/>
            <a:r>
              <a:rPr lang="en-US" sz="1600"/>
              <a:t>📖 Təlimat sənədləri: https://confluence.company.com/display/QA/Test+1+Guide</a:t>
            </a:r>
          </a:p>
          <a:p>
            <a:pPr lvl="1"/>
            <a:r>
              <a:rPr lang="en-US" sz="1600"/>
              <a:t>👨‍💻 Əlaqə: QA komandası (qa@company.com)</a:t>
            </a:r>
            <a:endParaRPr lang="az-Latn-AZ" sz="1600"/>
          </a:p>
          <a:p>
            <a:pPr lvl="1"/>
            <a:endParaRPr lang="az-Latn-AZ" sz="1600"/>
          </a:p>
          <a:p>
            <a:pPr lvl="1"/>
            <a:endParaRPr lang="az-Latn-AZ" sz="1600"/>
          </a:p>
          <a:p>
            <a:pPr lvl="1"/>
            <a:endParaRPr lang="az-Latn-AZ" sz="1600"/>
          </a:p>
          <a:p>
            <a:pPr marL="57150" lvl="1"/>
            <a:r>
              <a:rPr lang="en-US" sz="1600"/>
              <a:t>✅ </a:t>
            </a:r>
            <a:r>
              <a:rPr lang="en-US" sz="1600" b="1"/>
              <a:t>Sadə nümunə (İngilis dilində):</a:t>
            </a:r>
            <a:endParaRPr lang="az-Latn-AZ" sz="1600" b="1"/>
          </a:p>
          <a:p>
            <a:pPr marL="514350" lvl="2"/>
            <a:r>
              <a:rPr lang="en-US" sz="1600"/>
              <a:t>📌 This project covers the testing of the Test 1 mobile app.</a:t>
            </a:r>
          </a:p>
          <a:p>
            <a:pPr marL="514350" lvl="2"/>
            <a:r>
              <a:rPr lang="en-US" sz="1600"/>
              <a:t>🔗 Issue Tracker: https://jira.company.com/projects/TEST1</a:t>
            </a:r>
          </a:p>
          <a:p>
            <a:pPr marL="514350" lvl="2"/>
            <a:r>
              <a:rPr lang="en-US" sz="1600"/>
              <a:t>📖 Documentation: https://confluence.company.com/display/QA/Test+1+Guide</a:t>
            </a:r>
          </a:p>
          <a:p>
            <a:pPr marL="514350" lvl="2"/>
            <a:r>
              <a:rPr lang="en-US" sz="1600"/>
              <a:t>👨‍💻 Contact: QA Team (qa@company.com)</a:t>
            </a:r>
          </a:p>
          <a:p>
            <a:pPr marL="57150" lvl="1"/>
            <a:endParaRPr lang="az-Latn-AZ" sz="1600"/>
          </a:p>
          <a:p>
            <a:pPr marL="57150" lvl="1"/>
            <a:endParaRPr lang="az-Latn-AZ" sz="1600"/>
          </a:p>
          <a:p>
            <a:r>
              <a:rPr lang="az-Latn-AZ" sz="1600"/>
              <a:t>Mən heçnə yazmıram</a:t>
            </a:r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9991A-B577-49D5-7396-B9A2B97D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12" y="2095500"/>
            <a:ext cx="4306188" cy="4739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8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3A4B2-D568-8D4F-34BF-90B90B11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A68B6B-717C-9C8B-4343-3EA0F46705A8}"/>
              </a:ext>
            </a:extLst>
          </p:cNvPr>
          <p:cNvSpPr txBox="1"/>
          <p:nvPr/>
        </p:nvSpPr>
        <p:spPr>
          <a:xfrm>
            <a:off x="107004" y="158874"/>
            <a:ext cx="119844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🧩 3 əsas xüsusiyyəti:</a:t>
            </a:r>
            <a:endParaRPr lang="az-Latn-AZ" b="1"/>
          </a:p>
          <a:p>
            <a:pPr>
              <a:buNone/>
            </a:pPr>
            <a:endParaRPr lang="en-US" b="1"/>
          </a:p>
          <a:p>
            <a:pPr>
              <a:buFont typeface="+mj-lt"/>
              <a:buAutoNum type="arabicPeriod"/>
            </a:pPr>
            <a:r>
              <a:rPr lang="en-US" b="1"/>
              <a:t>Build (Qur):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TestRail vasitəsilə test-kesləri və test planlarını qurursan.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Fərqli modullar və funksiyalar üçün ayrıca test ssenariləri yaradırsan.</a:t>
            </a:r>
            <a:endParaRPr lang="az-Latn-AZ"/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Connect (Bağla):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Avtomatlaşdırma alətləri, DevOps prosesləri, issue tracking (məsələn, JIRA) kimi alətlərlə inteqrasiya olunur.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Test nəticələri avtomatik yüklənə və izlənilə bilər.</a:t>
            </a:r>
            <a:endParaRPr lang="az-Latn-AZ"/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Optimize (Optimallaşdır):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Test proseslərini təkmilləşdirə, vaxt itkisinin qarşısını ala bilərsən.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Komandada kim hansı testi keçirib, nələr qalıb — real vaxtda görmək olur.</a:t>
            </a:r>
          </a:p>
        </p:txBody>
      </p:sp>
    </p:spTree>
    <p:extLst>
      <p:ext uri="{BB962C8B-B14F-4D97-AF65-F5344CB8AC3E}">
        <p14:creationId xmlns:p14="http://schemas.microsoft.com/office/powerpoint/2010/main" val="415007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E24B9-8235-1100-371E-827F6AC0B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513B2C-0585-EF5A-4F16-D4C61EA91AF0}"/>
              </a:ext>
            </a:extLst>
          </p:cNvPr>
          <p:cNvSpPr txBox="1"/>
          <p:nvPr/>
        </p:nvSpPr>
        <p:spPr>
          <a:xfrm>
            <a:off x="107004" y="158874"/>
            <a:ext cx="1198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/>
              <a:t>TestRail-də </a:t>
            </a:r>
            <a:r>
              <a:rPr lang="en-US" sz="1600" b="1"/>
              <a:t>yeni layihə (project)</a:t>
            </a:r>
            <a:r>
              <a:rPr lang="en-US" sz="1600"/>
              <a:t> əlavə edərkən qarşına çıxan bu </a:t>
            </a:r>
            <a:r>
              <a:rPr lang="en-US" sz="1600" b="1"/>
              <a:t>3 seçim</a:t>
            </a:r>
            <a:r>
              <a:rPr lang="en-US" sz="1600"/>
              <a:t> nə deməkdir</a:t>
            </a:r>
            <a:r>
              <a:rPr lang="az-Latn-AZ" sz="1600"/>
              <a:t>.</a:t>
            </a:r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en-US" sz="1600" b="1"/>
              <a:t>✅ 1) Use a single repository for all cases (recommended)</a:t>
            </a:r>
          </a:p>
          <a:p>
            <a:pPr>
              <a:buNone/>
            </a:pPr>
            <a:r>
              <a:rPr lang="en-US" sz="1600" b="1"/>
              <a:t>💡 Nədir?</a:t>
            </a:r>
          </a:p>
          <a:p>
            <a:pPr>
              <a:buNone/>
            </a:pPr>
            <a:r>
              <a:rPr lang="en-US" sz="1600"/>
              <a:t>Bütün test case-lər </a:t>
            </a:r>
            <a:r>
              <a:rPr lang="en-US" sz="1600" b="1"/>
              <a:t>tək bir Test Suite</a:t>
            </a:r>
            <a:r>
              <a:rPr lang="en-US" sz="1600"/>
              <a:t> içində olur. O suite-in içində isə bölmələr (sections, subsections) yaradara</a:t>
            </a:r>
            <a:r>
              <a:rPr lang="az-Latn-AZ" sz="1600"/>
              <a:t> </a:t>
            </a:r>
            <a:r>
              <a:rPr lang="en-US" sz="1600"/>
              <a:t>bilirsən.</a:t>
            </a:r>
            <a:endParaRPr lang="az-Latn-AZ" sz="1600"/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 b="1"/>
              <a:t>🧠 Kimlər üçün uyğundur?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Sadə və kiçik layihələr üçün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Yalnız bir versiya test edilirsə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Komanda çox böyük deyilsə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>
              <a:buNone/>
            </a:pPr>
            <a:r>
              <a:rPr lang="en-US" sz="1600" b="1"/>
              <a:t>➕ Üstünlükləri: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Sadə və idarə olunması asan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Daha çevik və başa düşülən</a:t>
            </a:r>
          </a:p>
          <a:p>
            <a:pPr>
              <a:buNone/>
            </a:pPr>
            <a:endParaRPr lang="en-US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C932DB-1DBA-DCE5-7889-A09349F30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12" y="2095500"/>
            <a:ext cx="4306188" cy="4739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590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40331-6CDF-3563-351B-4C8F70208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9205AB-4877-C0B5-871A-3794614498EA}"/>
              </a:ext>
            </a:extLst>
          </p:cNvPr>
          <p:cNvSpPr txBox="1"/>
          <p:nvPr/>
        </p:nvSpPr>
        <p:spPr>
          <a:xfrm>
            <a:off x="107004" y="158874"/>
            <a:ext cx="119844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🔀 2) Use a single repository with baseline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Nədir?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da yenə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tək test suite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-dir, amma burada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anlayışı var. Yəni: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Eyni test suite-i saxlayırsan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Amma fərqli məhsul versiyalarını test etmək üçün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versiya nüsxələri (baseline-lar)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yaradırsan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Kimlər üçün uyğundur?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Paralel olaraq bir neçə məhsul versiyası test edilirsə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Məsələn: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v1.0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v1.1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v2.0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versiyalarının testləri fərqlidirsə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➕ Üstünlükləri: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Reuse mümkündür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Versiyalar arası müqayisə rahatdır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2C535-71B6-122F-4CE1-FA7003D2C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12" y="2095500"/>
            <a:ext cx="4306188" cy="4739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127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08A90-4123-214D-8421-AC07489FE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BCCD24-A321-53E8-9213-06CCCAFCF12B}"/>
              </a:ext>
            </a:extLst>
          </p:cNvPr>
          <p:cNvSpPr txBox="1"/>
          <p:nvPr/>
        </p:nvSpPr>
        <p:spPr>
          <a:xfrm>
            <a:off x="107004" y="158874"/>
            <a:ext cx="11984477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🗂️ 3) Use multiple test suites to manage cases ✅ </a:t>
            </a: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az-Latn-AZ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Mənim</a:t>
            </a: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seçdiyi</a:t>
            </a:r>
            <a:r>
              <a:rPr kumimoji="0" lang="az-Latn-AZ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</a:t>
            </a: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Nədir?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Testləri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 neçə fərqli Test Suite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-ə ayırırsan. Məsələn: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Login Module Tests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Shopping Cart Tests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Payment Gateway Tests</a:t>
            </a:r>
            <a:endParaRPr kumimoji="0" lang="az-Latn-AZ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Yəni funksional sahələrə görə testləri bölməyə imkan verir.</a:t>
            </a:r>
            <a:endParaRPr kumimoji="0" lang="az-Latn-AZ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Kimlər üçün uyğundur?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Böyük və kompleks layihələr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Komanda bir neçə modulu paralel test edirsə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Layihə artıq əvvəl TestRail-də olub, sistemə köçürülübsə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➕ Üstünlükləri: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Daha dəqiq modul bölməsi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Hər suite-də ayrıca test planlar qurmaq asandır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z-Latn-AZ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z-Latn-AZ" altLang="en-US" sz="16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z-Latn-AZ" altLang="en-US" sz="16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z-Latn-AZ" sz="1600"/>
              <a:t>Əgər</a:t>
            </a:r>
            <a:r>
              <a:rPr lang="en-US" sz="1600"/>
              <a:t> 3-cünü </a:t>
            </a:r>
            <a:r>
              <a:rPr lang="az-Latn-AZ" sz="1600"/>
              <a:t>seçmişiksə</a:t>
            </a:r>
            <a:r>
              <a:rPr lang="en-US" sz="1600"/>
              <a:t> və modulların sayısı çoxdursa (məs: login, checkout, </a:t>
            </a:r>
            <a:endParaRPr lang="az-Latn-AZ" sz="16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/>
              <a:t>notifications, admin panel və s.), bu çox uyğun seçimdir.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917D7-2BB2-6A77-4098-68D325EC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12" y="2095500"/>
            <a:ext cx="4306188" cy="4739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757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95AC8-B8E3-4E62-A2BA-A78EE421D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BA881D-C500-1C59-EE6B-FCF269CDF8A7}"/>
              </a:ext>
            </a:extLst>
          </p:cNvPr>
          <p:cNvSpPr txBox="1"/>
          <p:nvPr/>
        </p:nvSpPr>
        <p:spPr>
          <a:xfrm>
            <a:off x="107004" y="158874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Proyekt uğurla əlavə edildi.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D94F3-FACF-1EBB-3268-D7C810A18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5140"/>
            <a:ext cx="12192000" cy="364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6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554E-91D5-FD65-B101-B2B66610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ACA984-B5EF-E664-C601-AFF919D52FA9}"/>
              </a:ext>
            </a:extLst>
          </p:cNvPr>
          <p:cNvSpPr txBox="1"/>
          <p:nvPr/>
        </p:nvSpPr>
        <p:spPr>
          <a:xfrm>
            <a:off x="107004" y="158874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 b="1"/>
              <a:t>TestRail</a:t>
            </a:r>
            <a:r>
              <a:rPr lang="az-Latn-AZ" sz="1600"/>
              <a:t> sözünə basaraq əsas səhifə keçid etdikdən sonra `</a:t>
            </a:r>
            <a:r>
              <a:rPr lang="az-Latn-AZ" sz="1600" b="1"/>
              <a:t>Test 1</a:t>
            </a:r>
            <a:r>
              <a:rPr lang="az-Latn-AZ" sz="1600"/>
              <a:t>` adlı yeni proyektimizə daxil ola bilərik.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4052E-4251-B613-0076-CCAE3FFD3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752"/>
            <a:ext cx="12192000" cy="45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84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01B0-BBEF-3FE3-C55D-1105059E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32034A-3094-20DA-A61D-5DEE8B92FBAA}"/>
              </a:ext>
            </a:extLst>
          </p:cNvPr>
          <p:cNvSpPr txBox="1"/>
          <p:nvPr/>
        </p:nvSpPr>
        <p:spPr>
          <a:xfrm>
            <a:off x="107004" y="158874"/>
            <a:ext cx="119844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Test 1 proyektimizə daxil olduqda onun boş olduğu görəcəyik. </a:t>
            </a:r>
          </a:p>
          <a:p>
            <a:pPr>
              <a:buNone/>
            </a:pPr>
            <a:endParaRPr lang="az-Latn-AZ" sz="1600"/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az-Latn-AZ" sz="1600"/>
              <a:t>Bu yeni yaratdığımız proyekt boş olduğu üçün, biz indi köhnə və hazır proyekt-ə keçid edərək, mövcud proyekti (</a:t>
            </a:r>
            <a:r>
              <a:rPr lang="en-US" sz="1600" b="1" i="0" u="sng">
                <a:solidFill>
                  <a:srgbClr val="111111"/>
                </a:solidFill>
                <a:effectLst/>
                <a:latin typeface="Arial" panose="020B0604020202020204" pitchFamily="34" charset="0"/>
                <a:hlinkClick r:id="rId3"/>
              </a:rPr>
              <a:t>codeurient test</a:t>
            </a:r>
            <a:r>
              <a:rPr lang="az-Latn-AZ" sz="1600"/>
              <a:t>) incələyəcəyik.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3E4A7-0D69-2317-3711-E00B80E00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741"/>
            <a:ext cx="12192000" cy="451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62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F65F-8574-72B7-8CBE-0F687FFEB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19D220-2AFA-57AA-AFFF-9427D0A57FC9}"/>
              </a:ext>
            </a:extLst>
          </p:cNvPr>
          <p:cNvSpPr txBox="1"/>
          <p:nvPr/>
        </p:nvSpPr>
        <p:spPr>
          <a:xfrm>
            <a:off x="103761" y="86906"/>
            <a:ext cx="11984477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sz="1200" b="1"/>
              <a:t>Activity</a:t>
            </a:r>
            <a:r>
              <a:rPr lang="az-Latn-AZ" sz="1200"/>
              <a:t> bölməsində Test case-lərin kimlər tərəfindən yaradıldığı, Test run-ların kimlər tərəfindən keçirildiyi qeyd edilmişdir. </a:t>
            </a:r>
          </a:p>
          <a:p>
            <a:pPr>
              <a:lnSpc>
                <a:spcPct val="150000"/>
              </a:lnSpc>
              <a:buNone/>
            </a:pPr>
            <a:r>
              <a:rPr lang="az-Latn-AZ" sz="1200" b="1"/>
              <a:t>Test changes </a:t>
            </a:r>
            <a:r>
              <a:rPr lang="az-Latn-AZ" sz="1200"/>
              <a:t>bölməsinə keçid edərək isə, burada kimlərin nə vaxt və nə dəyişikliklər etdiyini görə bilərik. </a:t>
            </a:r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83379-4C8A-C409-FA0A-30BB7B979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175"/>
            <a:ext cx="5867400" cy="2822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2662E-5595-DDB1-6D2A-C959D71AE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821464"/>
            <a:ext cx="6324598" cy="30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3FCF1-35A8-F6CC-70A2-69A47F72C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B058E8-36AB-36A2-48A1-311BB7D1541C}"/>
              </a:ext>
            </a:extLst>
          </p:cNvPr>
          <p:cNvSpPr txBox="1"/>
          <p:nvPr/>
        </p:nvSpPr>
        <p:spPr>
          <a:xfrm>
            <a:off x="103761" y="69084"/>
            <a:ext cx="11984477" cy="61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sz="1200" b="1">
                <a:solidFill>
                  <a:srgbClr val="FF0000"/>
                </a:solidFill>
              </a:rPr>
              <a:t>Test Change </a:t>
            </a:r>
            <a:r>
              <a:rPr lang="az-Latn-AZ" sz="1200"/>
              <a:t>bölməsində olan `</a:t>
            </a:r>
            <a:r>
              <a:rPr lang="en-US" sz="1200" b="0" i="0" u="sng">
                <a:solidFill>
                  <a:srgbClr val="202020"/>
                </a:solidFill>
                <a:effectLst/>
                <a:latin typeface="Arial" panose="020B0604020202020204" pitchFamily="34" charset="0"/>
                <a:hlinkClick r:id="rId3"/>
              </a:rPr>
              <a:t>Add and verify Tables of Contents with multi-page document</a:t>
            </a:r>
            <a:r>
              <a:rPr lang="az-Latn-AZ" sz="1200"/>
              <a:t>` yazısına klikləyək. Bu əlavə edilən dəyişikliyin adıdır və həmin dəyişiklik haqqında ətraflı məlumat almaq üçün aşağıdakı kimi bir səhifə açılacaqdır. Burada dəyişikliyi edən testerin əlavə etdiyi kommentleri görə bilərik. </a:t>
            </a:r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3133A-5798-60B6-4BC0-87AAFFBC1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033"/>
            <a:ext cx="12192000" cy="59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C9E4F-7D87-07DB-47E9-32B7C54DB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2CCDAF-5DA9-1A0D-9ABE-08959BC67AFA}"/>
              </a:ext>
            </a:extLst>
          </p:cNvPr>
          <p:cNvSpPr txBox="1"/>
          <p:nvPr/>
        </p:nvSpPr>
        <p:spPr>
          <a:xfrm>
            <a:off x="103761" y="82674"/>
            <a:ext cx="119844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100" b="1"/>
              <a:t>Test Case </a:t>
            </a:r>
            <a:r>
              <a:rPr lang="az-Latn-AZ" sz="1100"/>
              <a:t>-lər seksiyalar ayrılır. Özümüz yeni seksiya əlavə etmək istəsək əgər onda, </a:t>
            </a:r>
            <a:r>
              <a:rPr lang="az-Latn-AZ" sz="1100" b="1">
                <a:solidFill>
                  <a:srgbClr val="FF0000"/>
                </a:solidFill>
              </a:rPr>
              <a:t>Add Section </a:t>
            </a:r>
            <a:r>
              <a:rPr lang="az-Latn-AZ" sz="1100"/>
              <a:t>düyməsini klikləyə bilərik. Mövcud seksiyaya daxil olaq indi. Növbəti slayd....</a:t>
            </a:r>
            <a:endParaRPr lang="en-US" sz="1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9F512-3F86-0278-6BDD-15338EE32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28"/>
            <a:ext cx="12192000" cy="63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7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BDDC8-3213-422E-08D0-79724CCF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DDBE90-CAE8-E958-640E-74212C298091}"/>
              </a:ext>
            </a:extLst>
          </p:cNvPr>
          <p:cNvSpPr txBox="1"/>
          <p:nvPr/>
        </p:nvSpPr>
        <p:spPr>
          <a:xfrm>
            <a:off x="107005" y="158874"/>
            <a:ext cx="6444814" cy="232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400"/>
              <a:t>`</a:t>
            </a:r>
            <a:r>
              <a:rPr lang="en-US" sz="1400" b="0" i="0" u="none" strike="noStrike">
                <a:solidFill>
                  <a:srgbClr val="5993BC"/>
                </a:solidFill>
                <a:effectLst/>
                <a:latin typeface="Arial" panose="020B0604020202020204" pitchFamily="34" charset="0"/>
                <a:hlinkClick r:id="rId3"/>
              </a:rPr>
              <a:t>Add document header with document title</a:t>
            </a:r>
            <a:r>
              <a:rPr lang="az-Latn-AZ" sz="1400"/>
              <a:t>` adlı seksiyanı açırıq (sağ şəkil).</a:t>
            </a:r>
          </a:p>
          <a:p>
            <a:pPr>
              <a:buNone/>
            </a:pPr>
            <a:endParaRPr lang="az-Latn-AZ" sz="1400"/>
          </a:p>
          <a:p>
            <a:pPr>
              <a:buNone/>
            </a:pPr>
            <a:endParaRPr lang="az-Latn-AZ" sz="1400"/>
          </a:p>
          <a:p>
            <a:pPr>
              <a:buNone/>
            </a:pPr>
            <a:endParaRPr lang="az-Latn-AZ" sz="1400"/>
          </a:p>
          <a:p>
            <a:pPr>
              <a:buNone/>
            </a:pPr>
            <a:endParaRPr lang="az-Latn-AZ" sz="1400"/>
          </a:p>
          <a:p>
            <a:pPr>
              <a:buNone/>
            </a:pPr>
            <a:endParaRPr lang="az-Latn-AZ" sz="1400"/>
          </a:p>
          <a:p>
            <a:pPr>
              <a:lnSpc>
                <a:spcPct val="150000"/>
              </a:lnSpc>
              <a:buNone/>
            </a:pPr>
            <a:r>
              <a:rPr lang="az-Latn-AZ" sz="1400"/>
              <a:t>Təəssüflər olsun həmin seksiya boşdur. Yəni bu seksiyada atılacaq addımlar qeyd edilməyibdir. Ancaq biz özümüz </a:t>
            </a:r>
            <a:r>
              <a:rPr lang="az-Latn-AZ" sz="1400" b="1">
                <a:solidFill>
                  <a:srgbClr val="FF0000"/>
                </a:solidFill>
              </a:rPr>
              <a:t>EDİT</a:t>
            </a:r>
            <a:r>
              <a:rPr lang="az-Latn-AZ" sz="1400"/>
              <a:t> düyməsini basaraq əlavələr edə bilərik. (Aşağı şəkil)</a:t>
            </a: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5DDE6-7D8C-69EE-99A7-957368E2E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18" y="0"/>
            <a:ext cx="5640182" cy="2946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AAC10-E251-2D0B-252C-5FC6C8D8B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5883"/>
            <a:ext cx="12192000" cy="20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6D819-3826-0F11-C0D2-DB37A3F6C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8887E5-0209-6601-AC9C-B0206EE66647}"/>
              </a:ext>
            </a:extLst>
          </p:cNvPr>
          <p:cNvSpPr txBox="1"/>
          <p:nvPr/>
        </p:nvSpPr>
        <p:spPr>
          <a:xfrm>
            <a:off x="107004" y="158874"/>
            <a:ext cx="119844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🧪 TestRail kimlər üçün faydalıdır?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QA mühəndisləri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Test menecerləri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Layihə menecerləri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Developer komandaları (xüsusilə DevOps-da çalışanlar)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FFBE36-A07F-80AF-7652-97761D6D2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476321"/>
              </p:ext>
            </p:extLst>
          </p:nvPr>
        </p:nvGraphicFramePr>
        <p:xfrm>
          <a:off x="0" y="53746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19561696"/>
                    </a:ext>
                  </a:extLst>
                </a:gridCol>
                <a:gridCol w="3730863">
                  <a:extLst>
                    <a:ext uri="{9D8B030D-6E8A-4147-A177-3AD203B41FA5}">
                      <a16:colId xmlns:a16="http://schemas.microsoft.com/office/drawing/2014/main" val="727067915"/>
                    </a:ext>
                  </a:extLst>
                </a:gridCol>
                <a:gridCol w="1687803">
                  <a:extLst>
                    <a:ext uri="{9D8B030D-6E8A-4147-A177-3AD203B41FA5}">
                      <a16:colId xmlns:a16="http://schemas.microsoft.com/office/drawing/2014/main" val="1563979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Əsas vəzifəsi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Fokus sahəsi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4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QA mühəndisi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Testlər aparır, bug tapır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Keyfiyyət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1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Test meneceri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Testləri planlaşdırır və idarə edir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 prosesi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790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Layihə meneceri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Layihəni ümumi şəkildə idarə edir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Bütün layihə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937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592B3B-3A87-1C0E-E18C-706476F6883A}"/>
              </a:ext>
            </a:extLst>
          </p:cNvPr>
          <p:cNvSpPr txBox="1"/>
          <p:nvPr/>
        </p:nvSpPr>
        <p:spPr>
          <a:xfrm>
            <a:off x="107004" y="1781872"/>
            <a:ext cx="1143233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QA mühəndisi</a:t>
            </a:r>
            <a:endParaRPr lang="az-Latn-AZ" sz="1600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Proqram təminatının keyfiyyətli və səhvsiz olması üçün testlər aparır. 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Test-keslər yazır, sınaqlar keçirir (manual və ya avtomatik). 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Tapdığı bug və ya səhvləri qeyd edir. 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Layihənin tələblər</a:t>
            </a:r>
            <a:r>
              <a:rPr lang="az-Latn-AZ" sz="1600"/>
              <a:t>ə</a:t>
            </a:r>
            <a:r>
              <a:rPr lang="en-US" sz="1600"/>
              <a:t> uyğun işlə</a:t>
            </a:r>
            <a:r>
              <a:rPr lang="az-Latn-AZ" sz="1600"/>
              <a:t>yib işləmədiyini</a:t>
            </a:r>
            <a:r>
              <a:rPr lang="en-US" sz="1600"/>
              <a:t> yoxlayır.</a:t>
            </a:r>
            <a:r>
              <a:rPr lang="az-Latn-AZ" sz="16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600" b="1"/>
              <a:t>İstifadə etdiyi alətlər</a:t>
            </a:r>
            <a:r>
              <a:rPr lang="az-Latn-AZ" sz="1600"/>
              <a:t>:</a:t>
            </a:r>
            <a:r>
              <a:rPr lang="en-US" sz="1600"/>
              <a:t> TestRail, Selenium, Postman, JIRA, və s.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Hədəfi:</a:t>
            </a:r>
            <a:r>
              <a:rPr lang="en-US" sz="1600"/>
              <a:t> İstifadəçiyə çatmadan əvvəl problemi tutmaq ✅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Test meneceri</a:t>
            </a:r>
            <a:endParaRPr lang="az-Latn-AZ" sz="1600" b="1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/>
              <a:t>Test planı hazırlayır, </a:t>
            </a:r>
            <a:r>
              <a:rPr lang="en-US" sz="1600" b="1"/>
              <a:t>kim nəyi nə zaman yoxlayacaq</a:t>
            </a:r>
            <a:endParaRPr lang="az-Latn-AZ" sz="16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/>
              <a:t>QA komandası üzvlərinə vəzifələr verir.</a:t>
            </a:r>
            <a:endParaRPr lang="az-Latn-AZ" sz="16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/>
              <a:t>Resursları (vaxt, insan, alətlər) idarə edir.</a:t>
            </a:r>
            <a:endParaRPr lang="az-Latn-AZ" sz="16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/>
              <a:t>Test nəticələrini </a:t>
            </a:r>
            <a:r>
              <a:rPr lang="en-US" sz="1600" b="1"/>
              <a:t>rapor</a:t>
            </a:r>
            <a:r>
              <a:rPr lang="en-US" sz="1600"/>
              <a:t> halına salır, rəhbərliyə təqdim edir.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991F3-3807-D5E5-D8C9-48EE4A893302}"/>
              </a:ext>
            </a:extLst>
          </p:cNvPr>
          <p:cNvSpPr txBox="1"/>
          <p:nvPr/>
        </p:nvSpPr>
        <p:spPr>
          <a:xfrm>
            <a:off x="8481526" y="5374640"/>
            <a:ext cx="3710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37 nömrəli qovluqda kimin hansı işi görməsi haqqda ətraflı məlumat qeyd edilmişdir.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98484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FE154-963B-2B47-32F4-9AD8A5EF4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A8969A-7B36-0ABF-35A1-67970660899D}"/>
              </a:ext>
            </a:extLst>
          </p:cNvPr>
          <p:cNvSpPr txBox="1"/>
          <p:nvPr/>
        </p:nvSpPr>
        <p:spPr>
          <a:xfrm>
            <a:off x="107004" y="158874"/>
            <a:ext cx="1198447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`</a:t>
            </a:r>
            <a:r>
              <a:rPr lang="en-US" sz="1600" b="0" i="0" u="none" strike="noStrike">
                <a:solidFill>
                  <a:srgbClr val="5993BC"/>
                </a:solidFill>
                <a:effectLst/>
                <a:latin typeface="Arial" panose="020B0604020202020204" pitchFamily="34" charset="0"/>
                <a:hlinkClick r:id="rId3"/>
              </a:rPr>
              <a:t>Add document header with document title</a:t>
            </a:r>
            <a:r>
              <a:rPr lang="az-Latn-AZ" sz="1600"/>
              <a:t>` adlı test case -də, əsas bölmələrdən birisi </a:t>
            </a:r>
            <a:r>
              <a:rPr lang="az-Latn-AZ" sz="1600" b="1">
                <a:solidFill>
                  <a:srgbClr val="FF0000"/>
                </a:solidFill>
              </a:rPr>
              <a:t>Template</a:t>
            </a:r>
            <a:r>
              <a:rPr lang="az-Latn-AZ" sz="1600"/>
              <a:t> -dir. Biz </a:t>
            </a:r>
            <a:r>
              <a:rPr lang="az-Latn-AZ" sz="1600" b="1">
                <a:solidFill>
                  <a:srgbClr val="00B0F0"/>
                </a:solidFill>
              </a:rPr>
              <a:t>Test case (Steps) </a:t>
            </a:r>
            <a:r>
              <a:rPr lang="az-Latn-AZ" sz="1600"/>
              <a:t>seçimini edəcəyik. </a:t>
            </a:r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en-US" sz="1600" b="1"/>
              <a:t>Template * </a:t>
            </a:r>
            <a:r>
              <a:rPr lang="en-US" sz="1600"/>
              <a:t>bölməsi</a:t>
            </a:r>
            <a:r>
              <a:rPr lang="az-Latn-AZ" sz="1600"/>
              <a:t>,  </a:t>
            </a:r>
            <a:r>
              <a:rPr lang="en-US" sz="1600"/>
              <a:t>test case-in yazılma formatını seçmək imkanı verir.</a:t>
            </a:r>
            <a:r>
              <a:rPr lang="az-Latn-AZ" sz="1600"/>
              <a:t> </a:t>
            </a:r>
            <a:r>
              <a:rPr lang="en-US" sz="1600"/>
              <a:t>Aşağıdakı dörd seçim fərqli</a:t>
            </a:r>
            <a:r>
              <a:rPr lang="en-US" sz="1600" b="1"/>
              <a:t> </a:t>
            </a:r>
            <a:r>
              <a:rPr lang="en-US" sz="1600" b="1">
                <a:solidFill>
                  <a:srgbClr val="00B050"/>
                </a:solidFill>
              </a:rPr>
              <a:t>test ssenarisi </a:t>
            </a:r>
            <a:r>
              <a:rPr lang="en-US" sz="1600"/>
              <a:t>yazı üslublarını və metodlarını təmsil edir. Gəlin hər birini sadə və real nümunələrlə izah </a:t>
            </a:r>
            <a:r>
              <a:rPr lang="az-Latn-AZ" sz="1600"/>
              <a:t>edək</a:t>
            </a:r>
            <a:r>
              <a:rPr lang="en-US" sz="1600"/>
              <a:t>:</a:t>
            </a:r>
            <a:endParaRPr lang="az-Latn-AZ" sz="1600"/>
          </a:p>
          <a:p>
            <a:pPr>
              <a:buNone/>
            </a:pPr>
            <a:endParaRPr lang="az-Latn-AZ" sz="1600"/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en-US" sz="1600" b="1"/>
              <a:t>✅ 1) Behavior Driven Development (BDD)</a:t>
            </a:r>
            <a:r>
              <a:rPr lang="az-Latn-AZ" sz="1600" b="1"/>
              <a:t> </a:t>
            </a:r>
            <a:r>
              <a:rPr lang="en-US" sz="1600" b="1"/>
              <a:t>Nədir?</a:t>
            </a:r>
            <a:r>
              <a:rPr lang="az-Latn-AZ" sz="1600" b="1"/>
              <a:t> </a:t>
            </a:r>
            <a:r>
              <a:rPr lang="az-Latn-AZ" sz="1600"/>
              <a:t>- </a:t>
            </a:r>
            <a:r>
              <a:rPr lang="en-US" sz="1600"/>
              <a:t>BDD – Behavior Driven Development yanaşmasıdır. Burada testlər </a:t>
            </a:r>
            <a:r>
              <a:rPr lang="en-US" sz="1600" b="1"/>
              <a:t>istifadəçinin davranışı əsasında</a:t>
            </a:r>
            <a:r>
              <a:rPr lang="en-US" sz="1600"/>
              <a:t> yazılır.</a:t>
            </a:r>
          </a:p>
          <a:p>
            <a:pPr>
              <a:buNone/>
            </a:pPr>
            <a:r>
              <a:rPr lang="en-US" sz="1600" b="1"/>
              <a:t>📌 Struktur: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Given</a:t>
            </a:r>
            <a:r>
              <a:rPr lang="en-US" sz="1600"/>
              <a:t> (Verilmişdir ki...)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When</a:t>
            </a:r>
            <a:r>
              <a:rPr lang="en-US" sz="1600"/>
              <a:t> (Nə vaxt ki...)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Then</a:t>
            </a:r>
            <a:r>
              <a:rPr lang="en-US" sz="1600"/>
              <a:t> (Onda...)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r>
              <a:rPr lang="en-US" sz="1600" b="1"/>
              <a:t>🧪 Nümunə:</a:t>
            </a:r>
          </a:p>
          <a:p>
            <a:pPr>
              <a:buNone/>
            </a:pPr>
            <a:r>
              <a:rPr lang="en-US" sz="1600" b="1"/>
              <a:t>Title:</a:t>
            </a:r>
            <a:r>
              <a:rPr lang="en-US" sz="1600"/>
              <a:t> Login page – Successful login</a:t>
            </a:r>
            <a:br>
              <a:rPr lang="en-US" sz="1600"/>
            </a:br>
            <a:r>
              <a:rPr lang="en-US" sz="1600" b="1"/>
              <a:t>Given</a:t>
            </a:r>
            <a:r>
              <a:rPr lang="en-US" sz="1600"/>
              <a:t> user is on the login page</a:t>
            </a:r>
            <a:br>
              <a:rPr lang="en-US" sz="1600"/>
            </a:br>
            <a:r>
              <a:rPr lang="en-US" sz="1600" b="1"/>
              <a:t>When</a:t>
            </a:r>
            <a:r>
              <a:rPr lang="en-US" sz="1600"/>
              <a:t> user enters valid credentials</a:t>
            </a:r>
            <a:br>
              <a:rPr lang="en-US" sz="1600"/>
            </a:br>
            <a:r>
              <a:rPr lang="en-US" sz="1600" b="1"/>
              <a:t>Then</a:t>
            </a:r>
            <a:r>
              <a:rPr lang="en-US" sz="1600"/>
              <a:t> user is redirected to the dashboard</a:t>
            </a:r>
            <a:endParaRPr lang="az-Latn-AZ" sz="1600"/>
          </a:p>
          <a:p>
            <a:pPr>
              <a:buNone/>
            </a:pPr>
            <a:endParaRPr lang="az-Latn-AZ" sz="1600"/>
          </a:p>
          <a:p>
            <a:pPr>
              <a:buNone/>
            </a:pPr>
            <a:endParaRPr lang="az-Latn-AZ" sz="1600"/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az-Latn-AZ" sz="1600"/>
              <a:t>ardı növbəti slaydda.....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B39BD-0104-337B-CC53-6195A2943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83" y="2955925"/>
            <a:ext cx="8012817" cy="390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8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480A0-26AE-BA97-75C0-6C1FA1173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BF2E8A-03FD-038E-0F86-2C4A3247D7F4}"/>
              </a:ext>
            </a:extLst>
          </p:cNvPr>
          <p:cNvSpPr txBox="1"/>
          <p:nvPr/>
        </p:nvSpPr>
        <p:spPr>
          <a:xfrm>
            <a:off x="107004" y="158874"/>
            <a:ext cx="1198447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🔍 2) Exploratory Session</a:t>
            </a:r>
            <a:r>
              <a:rPr lang="az-Latn-AZ" sz="1600" b="1"/>
              <a:t> </a:t>
            </a:r>
            <a:r>
              <a:rPr lang="en-US" sz="1600" b="1"/>
              <a:t>Nədir?</a:t>
            </a:r>
            <a:r>
              <a:rPr lang="az-Latn-AZ" sz="1600" b="1"/>
              <a:t> </a:t>
            </a:r>
            <a:r>
              <a:rPr lang="az-Latn-AZ" sz="1600"/>
              <a:t>- </a:t>
            </a:r>
            <a:r>
              <a:rPr lang="en-US" sz="1600"/>
              <a:t>Bu format </a:t>
            </a:r>
            <a:r>
              <a:rPr lang="en-US" sz="1600" b="1"/>
              <a:t>araşdırma yönümlü testlər</a:t>
            </a:r>
            <a:r>
              <a:rPr lang="en-US" sz="1600"/>
              <a:t> üçün nəzərdə tutulub.</a:t>
            </a:r>
            <a:r>
              <a:rPr lang="az-Latn-AZ" sz="1600"/>
              <a:t> </a:t>
            </a:r>
            <a:r>
              <a:rPr lang="en-US" sz="1600"/>
              <a:t>Yəni burada əvvəlcədən konkret addımlar yazılmır, əksinə </a:t>
            </a:r>
            <a:r>
              <a:rPr lang="en-US" sz="1600" b="1"/>
              <a:t>təxminlər və sınaqlar üçün plan</a:t>
            </a:r>
            <a:r>
              <a:rPr lang="en-US" sz="1600"/>
              <a:t> yazılır.</a:t>
            </a:r>
            <a:endParaRPr lang="az-Latn-AZ" sz="1600"/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 b="1"/>
              <a:t>📌 Sahələr: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Mission</a:t>
            </a:r>
            <a:r>
              <a:rPr lang="en-US" sz="1600"/>
              <a:t> (Testin məqsədi)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Goals</a:t>
            </a:r>
            <a:r>
              <a:rPr lang="en-US" sz="1600"/>
              <a:t> (Nələri yoxlayacaqsan)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Notes</a:t>
            </a:r>
            <a:r>
              <a:rPr lang="en-US" sz="1600"/>
              <a:t> (Əlavə qeydlər, nəticələr)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600"/>
          </a:p>
          <a:p>
            <a:r>
              <a:rPr lang="en-US" sz="1600"/>
              <a:t>🧪 </a:t>
            </a:r>
            <a:r>
              <a:rPr lang="en-US" sz="1600" b="1"/>
              <a:t>Nümunə</a:t>
            </a:r>
            <a:r>
              <a:rPr lang="en-US" sz="1600"/>
              <a:t>:</a:t>
            </a:r>
            <a:endParaRPr lang="az-Latn-AZ" sz="1600"/>
          </a:p>
          <a:p>
            <a:endParaRPr lang="az-Latn-AZ" sz="1600"/>
          </a:p>
          <a:p>
            <a:pPr>
              <a:buNone/>
            </a:pPr>
            <a:r>
              <a:rPr lang="en-US" sz="1600" b="1"/>
              <a:t>Mission:</a:t>
            </a:r>
            <a:r>
              <a:rPr lang="en-US" sz="1600"/>
              <a:t> Test user profile editing functionality</a:t>
            </a:r>
            <a:endParaRPr lang="az-Latn-AZ" sz="1600"/>
          </a:p>
          <a:p>
            <a:pPr>
              <a:buNone/>
            </a:pPr>
            <a:br>
              <a:rPr lang="en-US" sz="1600"/>
            </a:br>
            <a:r>
              <a:rPr lang="en-US" sz="1600" b="1"/>
              <a:t>Goals: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Validate name, email, and avatar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Check for validation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Ensure data is saved</a:t>
            </a:r>
            <a:endParaRPr lang="az-Latn-AZ" sz="1600"/>
          </a:p>
          <a:p>
            <a:br>
              <a:rPr lang="en-US" sz="1600"/>
            </a:br>
            <a:r>
              <a:rPr lang="en-US" sz="1600" b="1"/>
              <a:t>Notes: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Avatar change didn’t work in Safari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24200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D9C0-EDE5-05B7-69D8-74FDA02E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67B91E-8ED9-11AF-2064-DA36BC870497}"/>
              </a:ext>
            </a:extLst>
          </p:cNvPr>
          <p:cNvSpPr txBox="1"/>
          <p:nvPr/>
        </p:nvSpPr>
        <p:spPr>
          <a:xfrm>
            <a:off x="107004" y="158874"/>
            <a:ext cx="1198447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🪜 3) Test Case (Steps) ✅ </a:t>
            </a:r>
            <a:r>
              <a:rPr lang="en-US" sz="1600" b="1" i="1"/>
              <a:t>(Ən çox istifadə edilən)</a:t>
            </a:r>
            <a:r>
              <a:rPr lang="az-Latn-AZ" sz="1600" b="1" i="1"/>
              <a:t> </a:t>
            </a:r>
            <a:r>
              <a:rPr lang="en-US" sz="1600" b="1"/>
              <a:t>Nədir?</a:t>
            </a:r>
            <a:r>
              <a:rPr lang="az-Latn-AZ" sz="1600" b="1"/>
              <a:t> </a:t>
            </a:r>
            <a:r>
              <a:rPr lang="az-Latn-AZ" sz="1600"/>
              <a:t>- </a:t>
            </a:r>
            <a:r>
              <a:rPr lang="en-US" sz="1600"/>
              <a:t>Klassik test case formatıdır. </a:t>
            </a:r>
            <a:r>
              <a:rPr lang="en-US" sz="1600" b="1"/>
              <a:t>Addım-addım nə ediləcək və nəticə nə olmalıdır</a:t>
            </a:r>
            <a:r>
              <a:rPr lang="en-US" sz="1600"/>
              <a:t> – bunu yazırsan.</a:t>
            </a:r>
            <a:endParaRPr lang="az-Latn-AZ" sz="1600"/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 b="1"/>
              <a:t>📌 Struktur: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Step</a:t>
            </a:r>
            <a:r>
              <a:rPr lang="en-US" sz="1600"/>
              <a:t> – nə edilir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Expected Result</a:t>
            </a:r>
            <a:r>
              <a:rPr lang="en-US" sz="1600"/>
              <a:t> – nəticə nə olmalıdır</a:t>
            </a:r>
            <a:endParaRPr lang="az-Latn-AZ" sz="1600"/>
          </a:p>
          <a:p>
            <a:endParaRPr lang="en-US" sz="1600"/>
          </a:p>
          <a:p>
            <a:r>
              <a:rPr lang="en-US" sz="1600" b="1"/>
              <a:t>🧪 Nümunə:</a:t>
            </a:r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endParaRPr lang="az-Latn-AZ" sz="1600" b="1"/>
          </a:p>
          <a:p>
            <a:pPr>
              <a:buNone/>
            </a:pPr>
            <a:r>
              <a:rPr lang="en-US" sz="1600" b="1"/>
              <a:t>📄 4) Test Case (Text)</a:t>
            </a:r>
            <a:r>
              <a:rPr lang="az-Latn-AZ" sz="1600" b="1"/>
              <a:t> </a:t>
            </a:r>
            <a:r>
              <a:rPr lang="en-US" sz="1600" b="1"/>
              <a:t>Nədir?</a:t>
            </a:r>
            <a:r>
              <a:rPr lang="az-Latn-AZ" sz="1600" b="1"/>
              <a:t> </a:t>
            </a:r>
            <a:r>
              <a:rPr lang="az-Latn-AZ" sz="1600"/>
              <a:t>- </a:t>
            </a:r>
            <a:r>
              <a:rPr lang="en-US" sz="1600"/>
              <a:t>Bu da klassik test case-dir, amma </a:t>
            </a:r>
            <a:r>
              <a:rPr lang="en-US" sz="1600" b="1"/>
              <a:t>step və expected result bölünməyib</a:t>
            </a:r>
            <a:r>
              <a:rPr lang="en-US" sz="1600"/>
              <a:t>. Sadəcə </a:t>
            </a:r>
            <a:r>
              <a:rPr lang="en-US" sz="1600" b="1"/>
              <a:t>mətin kimi yazırsan</a:t>
            </a:r>
            <a:r>
              <a:rPr lang="en-US" sz="1600"/>
              <a:t>.</a:t>
            </a:r>
            <a:endParaRPr lang="az-Latn-AZ" sz="1600"/>
          </a:p>
          <a:p>
            <a:pPr>
              <a:buNone/>
            </a:pPr>
            <a:endParaRPr lang="en-US" sz="1600"/>
          </a:p>
          <a:p>
            <a:r>
              <a:rPr lang="en-US" sz="1600" b="1"/>
              <a:t>🧪 Nümunə:</a:t>
            </a:r>
          </a:p>
          <a:p>
            <a:r>
              <a:rPr lang="en-US" sz="1600"/>
              <a:t>Açılış səhifəsini açın, login formasını yoxlayın. Düzgün username/password daxil etdikdən sonra istifadəçi panelə keçməlidir. Əgər səhv məlumat daxil olunarsa, “Invalid credentials” mesajı görünməlidir.</a:t>
            </a:r>
            <a:endParaRPr lang="az-Latn-AZ" sz="1600"/>
          </a:p>
          <a:p>
            <a:endParaRPr lang="az-Latn-AZ" sz="1600" b="1"/>
          </a:p>
          <a:p>
            <a:r>
              <a:rPr lang="az-Latn-AZ" sz="1600" b="1"/>
              <a:t>Ardı növbəti slaydda.....</a:t>
            </a:r>
            <a:endParaRPr lang="en-US" sz="1600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F3CE63-2080-1CCC-C21C-94EC4BD76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608089"/>
              </p:ext>
            </p:extLst>
          </p:nvPr>
        </p:nvGraphicFramePr>
        <p:xfrm>
          <a:off x="222250" y="22209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2234991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28857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Expected 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29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Open login 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Login form is visible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64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Enter username/password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Fields accept input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49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Click 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Dashboard is shown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78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23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08802-B4EC-ACF5-CC8A-377BDC813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C5E885-5399-5B39-7835-F0A176485DEB}"/>
              </a:ext>
            </a:extLst>
          </p:cNvPr>
          <p:cNvSpPr txBox="1"/>
          <p:nvPr/>
        </p:nvSpPr>
        <p:spPr>
          <a:xfrm>
            <a:off x="107004" y="158874"/>
            <a:ext cx="1198447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sz="1600" b="1"/>
              <a:t>Test case (steps) </a:t>
            </a:r>
            <a:r>
              <a:rPr lang="az-Latn-AZ" sz="1600"/>
              <a:t>-i seçdikdən sonra sağ aşağı küncdə </a:t>
            </a:r>
            <a:r>
              <a:rPr lang="az-Latn-AZ" sz="1600" b="1"/>
              <a:t>Add Step </a:t>
            </a:r>
            <a:r>
              <a:rPr lang="az-Latn-AZ" sz="1600"/>
              <a:t>düyməsini klikləyirik.... </a:t>
            </a:r>
            <a:r>
              <a:rPr lang="en-US" sz="1600"/>
              <a:t>Sonra </a:t>
            </a:r>
            <a:r>
              <a:rPr lang="az-Latn-AZ" sz="1600"/>
              <a:t>atılacaq addımları yazırıq və </a:t>
            </a:r>
            <a:r>
              <a:rPr lang="az-Latn-AZ" sz="1600" b="1"/>
              <a:t>Save Test case </a:t>
            </a:r>
            <a:r>
              <a:rPr lang="az-Latn-AZ" sz="1600"/>
              <a:t>düyməsini basırıq. Şəkil növbəti slayddadır.....</a:t>
            </a:r>
          </a:p>
          <a:p>
            <a:pPr>
              <a:lnSpc>
                <a:spcPct val="150000"/>
              </a:lnSpc>
              <a:buNone/>
            </a:pP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600" b="1">
                <a:solidFill>
                  <a:srgbClr val="00B050"/>
                </a:solidFill>
              </a:rPr>
              <a:t>Type</a:t>
            </a:r>
            <a:r>
              <a:rPr lang="az-Latn-AZ" sz="1600"/>
              <a:t> bölməsində nə testi həyata keçirdiyimizi qeyd edirik. Avtomatdırmı, smoke yaxud reqresiya testidirmi və.s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600" b="1">
                <a:solidFill>
                  <a:srgbClr val="00B050"/>
                </a:solidFill>
              </a:rPr>
              <a:t>Priportiy</a:t>
            </a:r>
            <a:r>
              <a:rPr lang="az-Latn-AZ" sz="1600"/>
              <a:t> bölməsində testin priaritetini qeyd edirik. Yəni nə qədər ciddi və vacib testdir.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600"/>
          </a:p>
          <a:p>
            <a:r>
              <a:rPr lang="az-Latn-AZ" sz="1600" b="1">
                <a:solidFill>
                  <a:srgbClr val="FF0000"/>
                </a:solidFill>
              </a:rPr>
              <a:t>Defects</a:t>
            </a:r>
            <a:r>
              <a:rPr lang="az-Latn-AZ" sz="1600"/>
              <a:t> əlavə etmək üçün isə yuxarı sağ tərəfdə görünən </a:t>
            </a:r>
            <a:r>
              <a:rPr lang="az-Latn-AZ" sz="1600" b="1"/>
              <a:t>Defects</a:t>
            </a:r>
            <a:r>
              <a:rPr lang="az-Latn-AZ" sz="1600"/>
              <a:t> yazısına klikləmək lazımdır. 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A1504-0300-2E13-42EE-8396A4EB4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328"/>
            <a:ext cx="12192000" cy="41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37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4AE2C-1A32-FDFF-E7BF-CA2DE58BC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667A81-44C9-07DA-DEF9-4B945088E59C}"/>
              </a:ext>
            </a:extLst>
          </p:cNvPr>
          <p:cNvSpPr txBox="1"/>
          <p:nvPr/>
        </p:nvSpPr>
        <p:spPr>
          <a:xfrm>
            <a:off x="107004" y="158874"/>
            <a:ext cx="119844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Burada bir-bir </a:t>
            </a:r>
            <a:r>
              <a:rPr lang="az-Latn-AZ" sz="1600" b="1">
                <a:solidFill>
                  <a:srgbClr val="FF0000"/>
                </a:solidFill>
              </a:rPr>
              <a:t>Steps</a:t>
            </a:r>
            <a:r>
              <a:rPr lang="az-Latn-AZ" sz="1600"/>
              <a:t> -ləri yazdıqdan sonra </a:t>
            </a:r>
            <a:r>
              <a:rPr lang="az-Latn-AZ" sz="1600" b="1">
                <a:solidFill>
                  <a:srgbClr val="FF0000"/>
                </a:solidFill>
              </a:rPr>
              <a:t>Save Test Case </a:t>
            </a:r>
            <a:r>
              <a:rPr lang="az-Latn-AZ" sz="1600"/>
              <a:t>düyməsini klikləmək lazımdır. Ancaq bu </a:t>
            </a:r>
            <a:r>
              <a:rPr lang="az-Latn-AZ" sz="1600" b="1"/>
              <a:t>steps</a:t>
            </a:r>
            <a:r>
              <a:rPr lang="az-Latn-AZ" sz="1600"/>
              <a:t> -ləri </a:t>
            </a:r>
            <a:r>
              <a:rPr lang="az-Latn-AZ" sz="1600" b="1">
                <a:solidFill>
                  <a:srgbClr val="0070C0"/>
                </a:solidFill>
              </a:rPr>
              <a:t>İMPORT</a:t>
            </a:r>
            <a:r>
              <a:rPr lang="az-Latn-AZ" sz="1600"/>
              <a:t> -da etmək olar. Ancaq </a:t>
            </a:r>
            <a:r>
              <a:rPr lang="az-Latn-AZ" sz="1600" b="1"/>
              <a:t>İmport</a:t>
            </a:r>
            <a:r>
              <a:rPr lang="az-Latn-AZ" sz="1600"/>
              <a:t> etmək üçün isə gərək əvvəlcədən bu </a:t>
            </a:r>
            <a:r>
              <a:rPr lang="az-Latn-AZ" sz="1600" b="1"/>
              <a:t>steps</a:t>
            </a:r>
            <a:r>
              <a:rPr lang="az-Latn-AZ" sz="1600"/>
              <a:t> -ləri sistemə əlavə etmiş olaq. </a:t>
            </a:r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az-Latn-AZ" sz="1600" b="1"/>
              <a:t>Stepsləri</a:t>
            </a:r>
            <a:r>
              <a:rPr lang="az-Latn-AZ" sz="1600"/>
              <a:t> yaratmaq üçün `</a:t>
            </a:r>
            <a:r>
              <a:rPr lang="en-US" sz="1600" b="1" i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Shared Test Steps</a:t>
            </a:r>
            <a:r>
              <a:rPr lang="az-Latn-AZ" sz="1600"/>
              <a:t>` adlı düyməni basmaq lazımdır. Şəkil növbəti slaydda......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A36E9-9F62-F686-4C6E-CA9E6EB9F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04" y="1495424"/>
            <a:ext cx="9505257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85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61303-4F48-ED37-48AD-A0CE0D65B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374E7-10FD-6D0E-1A5C-62C4ED03D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837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EFA410-675E-536C-74D4-9527802E3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1205"/>
            <a:ext cx="12192000" cy="2156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F7C2A-418D-05A4-BFB0-746763E35302}"/>
              </a:ext>
            </a:extLst>
          </p:cNvPr>
          <p:cNvSpPr txBox="1"/>
          <p:nvPr/>
        </p:nvSpPr>
        <p:spPr>
          <a:xfrm>
            <a:off x="0" y="3600222"/>
            <a:ext cx="119844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Bu yazını kliklədikdən sonra aşağıdakı kimi şəkil açılacaqdır. Sonra </a:t>
            </a:r>
            <a:r>
              <a:rPr lang="az-Latn-AZ" sz="1600" b="1">
                <a:solidFill>
                  <a:srgbClr val="FF0000"/>
                </a:solidFill>
              </a:rPr>
              <a:t>Add Shared Test Step </a:t>
            </a:r>
            <a:r>
              <a:rPr lang="az-Latn-AZ" sz="1600"/>
              <a:t>düyməsini klikləyərək yeni </a:t>
            </a:r>
            <a:r>
              <a:rPr lang="az-Latn-AZ" sz="1600" b="1"/>
              <a:t>step</a:t>
            </a:r>
            <a:r>
              <a:rPr lang="az-Latn-AZ" sz="1600"/>
              <a:t> -lər əlavə edə bilərik. Şəkil növbəti slaydda.....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76245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4A039-5CA9-37C0-7A1F-6EF360D85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F31BFA-23C5-9013-353B-285E172AD963}"/>
              </a:ext>
            </a:extLst>
          </p:cNvPr>
          <p:cNvSpPr txBox="1"/>
          <p:nvPr/>
        </p:nvSpPr>
        <p:spPr>
          <a:xfrm>
            <a:off x="103761" y="76200"/>
            <a:ext cx="119844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Sonra isə </a:t>
            </a:r>
            <a:r>
              <a:rPr lang="az-Latn-AZ" sz="1600" b="1">
                <a:solidFill>
                  <a:srgbClr val="FF0000"/>
                </a:solidFill>
              </a:rPr>
              <a:t>Save</a:t>
            </a:r>
            <a:r>
              <a:rPr lang="az-Latn-AZ" sz="1600"/>
              <a:t> düyməsini basaraq `</a:t>
            </a:r>
            <a:r>
              <a:rPr lang="en-US" sz="1600"/>
              <a:t> </a:t>
            </a:r>
            <a:r>
              <a:rPr lang="en-US" sz="1600" b="1">
                <a:solidFill>
                  <a:srgbClr val="00B050"/>
                </a:solidFill>
              </a:rPr>
              <a:t>Add document header with document title </a:t>
            </a:r>
            <a:r>
              <a:rPr lang="az-Latn-AZ" sz="1600"/>
              <a:t>` adlı </a:t>
            </a:r>
            <a:r>
              <a:rPr lang="az-Latn-AZ" sz="1600" b="1"/>
              <a:t>test case </a:t>
            </a:r>
            <a:r>
              <a:rPr lang="az-Latn-AZ" sz="1600"/>
              <a:t>-ə geri qayıda yaxud </a:t>
            </a:r>
            <a:r>
              <a:rPr lang="az-Latn-AZ" sz="1600" b="1">
                <a:solidFill>
                  <a:srgbClr val="FF0000"/>
                </a:solidFill>
              </a:rPr>
              <a:t>Add Test Case </a:t>
            </a:r>
            <a:r>
              <a:rPr lang="az-Latn-AZ" sz="1600"/>
              <a:t>deyərək həmin step -ləri </a:t>
            </a:r>
            <a:r>
              <a:rPr lang="az-Latn-AZ" sz="1600" b="1"/>
              <a:t>İmport</a:t>
            </a:r>
            <a:r>
              <a:rPr lang="az-Latn-AZ" sz="1600"/>
              <a:t> edə bilərik (mən add test case dedim).. Şəkil növbəti slaydda...</a:t>
            </a:r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17077-FACF-0088-13D0-80F068CF3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4" b="2470"/>
          <a:stretch/>
        </p:blipFill>
        <p:spPr>
          <a:xfrm>
            <a:off x="0" y="95250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5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32BE3-109C-3261-027A-27E56DC01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5AECB6-B8E7-C203-D452-9677C39DF865}"/>
              </a:ext>
            </a:extLst>
          </p:cNvPr>
          <p:cNvSpPr txBox="1"/>
          <p:nvPr/>
        </p:nvSpPr>
        <p:spPr>
          <a:xfrm>
            <a:off x="107004" y="158874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Test case </a:t>
            </a:r>
            <a:r>
              <a:rPr lang="az-Latn-AZ" sz="1600"/>
              <a:t>üçün ad təyin edirik. Sonra </a:t>
            </a:r>
            <a:r>
              <a:rPr lang="az-Latn-AZ" sz="1600" b="1">
                <a:solidFill>
                  <a:srgbClr val="FF0000"/>
                </a:solidFill>
              </a:rPr>
              <a:t>Add the first step </a:t>
            </a:r>
            <a:r>
              <a:rPr lang="az-Latn-AZ" sz="1600"/>
              <a:t>yazısına klikləyirik. Şəkil növbəti slaydda....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3703D-4840-DD22-857D-0858DAA9C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5856"/>
            <a:ext cx="12192000" cy="463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50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81496-5BA4-15C7-79E6-27517BF50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D2AE14-D446-2D09-B812-82439720B9A8}"/>
              </a:ext>
            </a:extLst>
          </p:cNvPr>
          <p:cNvSpPr txBox="1"/>
          <p:nvPr/>
        </p:nvSpPr>
        <p:spPr>
          <a:xfrm>
            <a:off x="107004" y="158874"/>
            <a:ext cx="11984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 b="1">
                <a:solidFill>
                  <a:srgbClr val="FF0000"/>
                </a:solidFill>
              </a:rPr>
              <a:t>İmport Steps </a:t>
            </a:r>
            <a:r>
              <a:rPr lang="az-Latn-AZ" sz="1600"/>
              <a:t>dedikdən sonra isə başqa əlavə yoxdursa </a:t>
            </a:r>
            <a:r>
              <a:rPr lang="az-Latn-AZ" sz="1600" b="1">
                <a:solidFill>
                  <a:srgbClr val="FF0000"/>
                </a:solidFill>
              </a:rPr>
              <a:t>Add Test Case </a:t>
            </a:r>
            <a:r>
              <a:rPr lang="az-Latn-AZ" sz="1600"/>
              <a:t>düyməsini basaraq yeni </a:t>
            </a:r>
            <a:r>
              <a:rPr lang="az-Latn-AZ" sz="1600" b="1"/>
              <a:t>test case </a:t>
            </a:r>
            <a:r>
              <a:rPr lang="az-Latn-AZ" sz="1600"/>
              <a:t>-in əlavə edilməsini tamamlayırıq.</a:t>
            </a:r>
            <a:endParaRPr lang="en-US" sz="1600"/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/>
              <a:t>Sonra is</a:t>
            </a:r>
            <a:r>
              <a:rPr lang="az-Latn-AZ" sz="1600"/>
              <a:t>ə aşağı şəkildə olduğu kimi </a:t>
            </a:r>
            <a:r>
              <a:rPr lang="az-Latn-AZ" sz="1600" b="1">
                <a:solidFill>
                  <a:srgbClr val="FF0000"/>
                </a:solidFill>
              </a:rPr>
              <a:t>İMPORT</a:t>
            </a:r>
            <a:r>
              <a:rPr lang="az-Latn-AZ" sz="1600"/>
              <a:t> sözünə basaraq </a:t>
            </a:r>
            <a:r>
              <a:rPr lang="az-Latn-AZ" sz="1600" b="1">
                <a:solidFill>
                  <a:srgbClr val="0070C0"/>
                </a:solidFill>
              </a:rPr>
              <a:t>step</a:t>
            </a:r>
            <a:r>
              <a:rPr lang="az-Latn-AZ" sz="1600"/>
              <a:t> -ləri əlavə edirik.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35558-7D71-03A6-A738-B55ADD46B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08"/>
            <a:ext cx="12192000" cy="530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57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1867B-5322-F989-9745-506CDFE0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071BE-5E9B-1906-77A1-EF9D69A26DAB}"/>
              </a:ext>
            </a:extLst>
          </p:cNvPr>
          <p:cNvSpPr txBox="1"/>
          <p:nvPr/>
        </p:nvSpPr>
        <p:spPr>
          <a:xfrm>
            <a:off x="107004" y="158874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54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650F-3685-12EA-83AF-F0AF195C7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EB2797-B8EB-0257-B598-F895617D8E1F}"/>
              </a:ext>
            </a:extLst>
          </p:cNvPr>
          <p:cNvSpPr txBox="1"/>
          <p:nvPr/>
        </p:nvSpPr>
        <p:spPr>
          <a:xfrm>
            <a:off x="107004" y="158874"/>
            <a:ext cx="11984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✅ Nəticə olaraq:</a:t>
            </a:r>
          </a:p>
          <a:p>
            <a:r>
              <a:rPr lang="en-US" sz="1600"/>
              <a:t>TestRail — </a:t>
            </a:r>
            <a:r>
              <a:rPr lang="en-US" sz="1600" b="1"/>
              <a:t>bütün test işlərini idarə etmək, izləmək və avtomatlaşdırmaq üçün istifadə olunan peşəkar platformadır.</a:t>
            </a:r>
            <a:r>
              <a:rPr lang="en-US" sz="1600"/>
              <a:t> Bu alət daha səliqəli və izlənə bilən test prosesi qurmaq istəyən komandalar üçün əvəzolunmazdır.</a:t>
            </a:r>
          </a:p>
        </p:txBody>
      </p:sp>
    </p:spTree>
    <p:extLst>
      <p:ext uri="{BB962C8B-B14F-4D97-AF65-F5344CB8AC3E}">
        <p14:creationId xmlns:p14="http://schemas.microsoft.com/office/powerpoint/2010/main" val="605394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A86E-E6C3-0F76-1D6C-87676819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E9502-41A7-6AEC-C8F6-63B4D0B46442}"/>
              </a:ext>
            </a:extLst>
          </p:cNvPr>
          <p:cNvSpPr txBox="1"/>
          <p:nvPr/>
        </p:nvSpPr>
        <p:spPr>
          <a:xfrm>
            <a:off x="107004" y="158874"/>
            <a:ext cx="119844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İndi isə öz </a:t>
            </a:r>
            <a:r>
              <a:rPr lang="az-Latn-AZ" sz="1600" b="1"/>
              <a:t>Test Run </a:t>
            </a:r>
            <a:r>
              <a:rPr lang="az-Latn-AZ" sz="1600"/>
              <a:t>-ımızı necə yarada bilərik ona baxaq. </a:t>
            </a:r>
            <a:r>
              <a:rPr lang="az-Latn-AZ" sz="1600" b="1">
                <a:solidFill>
                  <a:srgbClr val="0070C0"/>
                </a:solidFill>
              </a:rPr>
              <a:t>14</a:t>
            </a:r>
            <a:r>
              <a:rPr lang="az-Latn-AZ" sz="1600"/>
              <a:t> nömrəli slaydda </a:t>
            </a:r>
            <a:r>
              <a:rPr lang="az-Latn-AZ" sz="1600" b="1"/>
              <a:t>Test Run </a:t>
            </a:r>
            <a:r>
              <a:rPr lang="az-Latn-AZ" sz="1600"/>
              <a:t>-ının nə olduğunu qeyd etmişdik. Öz test run -ımızı yaratmaq üçün </a:t>
            </a:r>
            <a:r>
              <a:rPr lang="az-Latn-AZ" sz="1600" b="1">
                <a:solidFill>
                  <a:srgbClr val="FF0000"/>
                </a:solidFill>
              </a:rPr>
              <a:t>Add Test Run </a:t>
            </a:r>
            <a:r>
              <a:rPr lang="az-Latn-AZ" sz="1600"/>
              <a:t>düyməsini klikləmək lazımdır. Şəkil növbəti slaydda .....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63A9C-C501-37F8-91D0-EB19A5DFB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489"/>
            <a:ext cx="12192000" cy="54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2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4D3EE-0F7F-62C8-DBE0-1AEBD9451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9B3FF-4DAD-B471-EEEC-E5E155DD18BC}"/>
              </a:ext>
            </a:extLst>
          </p:cNvPr>
          <p:cNvSpPr txBox="1"/>
          <p:nvPr/>
        </p:nvSpPr>
        <p:spPr>
          <a:xfrm>
            <a:off x="107005" y="158874"/>
            <a:ext cx="7131996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Burada </a:t>
            </a:r>
            <a:r>
              <a:rPr lang="az-Latn-AZ" sz="1600" b="1"/>
              <a:t>Test run </a:t>
            </a:r>
            <a:r>
              <a:rPr lang="az-Latn-AZ" sz="1600"/>
              <a:t>üçün ad avtomatik təyin edilir. Dəyişməkdə olar istəsəniz.</a:t>
            </a:r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az-Latn-AZ" sz="1600"/>
              <a:t>Sonra həmin </a:t>
            </a:r>
            <a:r>
              <a:rPr lang="az-Latn-AZ" sz="1600" b="1"/>
              <a:t>Test run </a:t>
            </a:r>
            <a:r>
              <a:rPr lang="az-Latn-AZ" sz="1600"/>
              <a:t>-ının hansı </a:t>
            </a:r>
            <a:r>
              <a:rPr lang="az-Latn-AZ" sz="1600" b="1"/>
              <a:t>Milestone</a:t>
            </a:r>
            <a:r>
              <a:rPr lang="az-Latn-AZ" sz="1600"/>
              <a:t> üçün yəni hansı versiya üçün tətbiq ediləcəyini seçirik. </a:t>
            </a:r>
            <a:r>
              <a:rPr lang="az-Latn-AZ" sz="1600" b="1"/>
              <a:t>Release 5.0 </a:t>
            </a:r>
            <a:r>
              <a:rPr lang="az-Latn-AZ" sz="1600"/>
              <a:t>bizim bayaq özümüzün yaratdığı </a:t>
            </a:r>
            <a:r>
              <a:rPr lang="az-Latn-AZ" sz="1600" b="1"/>
              <a:t>Milestone</a:t>
            </a:r>
            <a:r>
              <a:rPr lang="az-Latn-AZ" sz="1600"/>
              <a:t> -dir. </a:t>
            </a:r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az-Latn-AZ" sz="1600" b="1"/>
              <a:t>Assign to </a:t>
            </a:r>
            <a:r>
              <a:rPr lang="az-Latn-AZ" sz="1600"/>
              <a:t>bölməsində həmin </a:t>
            </a:r>
            <a:r>
              <a:rPr lang="az-Latn-AZ" sz="1600" b="1"/>
              <a:t>Test Run </a:t>
            </a:r>
            <a:r>
              <a:rPr lang="az-Latn-AZ" sz="1600"/>
              <a:t>-nı kimin gərçəkləşdirəcəyini qeyd edirik.</a:t>
            </a:r>
          </a:p>
          <a:p>
            <a:pPr>
              <a:buNone/>
            </a:pPr>
            <a:endParaRPr lang="az-Latn-AZ" sz="1600"/>
          </a:p>
          <a:p>
            <a:pPr>
              <a:buNone/>
            </a:pPr>
            <a:endParaRPr lang="az-Latn-AZ" sz="1600"/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az-Latn-AZ" sz="1600"/>
              <a:t>Ən sonda isə 3 fərqli seçim var. Bunları ətraflı izah edək: </a:t>
            </a:r>
          </a:p>
          <a:p>
            <a:pPr>
              <a:buNone/>
            </a:pPr>
            <a:endParaRPr lang="az-Latn-AZ" sz="1600"/>
          </a:p>
          <a:p>
            <a:pPr>
              <a:buNone/>
            </a:pPr>
            <a:endParaRPr lang="az-Latn-AZ" sz="13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1)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Include all test cases </a:t>
            </a:r>
            <a:r>
              <a:rPr kumimoji="0" lang="en-US" altLang="en-US" sz="13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(Bütün test case-ləri daxil et)</a:t>
            </a:r>
            <a:r>
              <a:rPr lang="az-Latn-AZ" altLang="en-US" sz="1300" b="1">
                <a:latin typeface="Arial" panose="020B0604020202020204" pitchFamily="34" charset="0"/>
              </a:rPr>
              <a:t> n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 edir?</a:t>
            </a:r>
            <a:r>
              <a:rPr kumimoji="0" lang="az-Latn-AZ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seçim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layihədəki bütün test case-ləri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 test run-a əlavə edir. Hətta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sonradan yeni test case-lər əlavə olunsa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onlar da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 run-a düşəcək.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📍 Nə vaxt istifadə edilir?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Kiçik və orta layihələrdə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Bütün funksionallıqların eyni anda test edildiyi hallarda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Yeni test case əlavə etdikdə onu ayrıca seçmək istəmədikdə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Misal: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Yeni versiya çıxır (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</a:t>
            </a:r>
            <a:r>
              <a:rPr kumimoji="0" lang="az-Latn-AZ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5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.0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), sən bütün mövcud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testləri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bir də sınaqdan keçirmək istəyirsən.</a:t>
            </a: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z-Latn-AZ" altLang="en-US" sz="13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z-Latn-AZ" altLang="en-US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endParaRPr lang="az-Latn-AZ" sz="1300">
              <a:latin typeface="Arial" panose="020B0604020202020204" pitchFamily="34" charset="0"/>
            </a:endParaRPr>
          </a:p>
          <a:p>
            <a:pPr>
              <a:buNone/>
            </a:pPr>
            <a:r>
              <a:rPr lang="az-Latn-AZ" sz="1300">
                <a:latin typeface="Arial" panose="020B0604020202020204" pitchFamily="34" charset="0"/>
              </a:rPr>
              <a:t>Ardı növbəti slaydda.....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B2BEB-4C71-A409-F6B1-D4F288253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59" y="0"/>
            <a:ext cx="4838741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53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EDD3C-5AB9-AA5A-3059-4585B114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12396D-F95D-89F4-EFA1-73CCBFB5E227}"/>
              </a:ext>
            </a:extLst>
          </p:cNvPr>
          <p:cNvSpPr txBox="1"/>
          <p:nvPr/>
        </p:nvSpPr>
        <p:spPr>
          <a:xfrm>
            <a:off x="107004" y="158874"/>
            <a:ext cx="11984477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/>
              <a:t>☑️ 2) </a:t>
            </a:r>
            <a:r>
              <a:rPr lang="en-US" sz="1400" b="1">
                <a:solidFill>
                  <a:srgbClr val="FF0000"/>
                </a:solidFill>
              </a:rPr>
              <a:t>Select specific test cases </a:t>
            </a:r>
            <a:r>
              <a:rPr lang="en-US" sz="1400" b="1" i="1"/>
              <a:t>(Xüsusi test case-ləri seç)</a:t>
            </a:r>
            <a:r>
              <a:rPr lang="az-Latn-AZ" sz="1400" b="1" i="1"/>
              <a:t> n</a:t>
            </a:r>
            <a:r>
              <a:rPr lang="en-US" sz="1400" b="1"/>
              <a:t>ə edir?</a:t>
            </a:r>
            <a:r>
              <a:rPr lang="az-Latn-AZ" sz="1400" b="1"/>
              <a:t> </a:t>
            </a:r>
            <a:r>
              <a:rPr lang="az-Latn-AZ" sz="1400"/>
              <a:t>- </a:t>
            </a:r>
            <a:r>
              <a:rPr lang="en-US" sz="1400"/>
              <a:t>Bu seçimlə sən </a:t>
            </a:r>
            <a:r>
              <a:rPr lang="en-US" sz="1400" b="1"/>
              <a:t>əl ilə</a:t>
            </a:r>
            <a:r>
              <a:rPr lang="en-US" sz="1400"/>
              <a:t> test run-a düşəcək test case-ləri </a:t>
            </a:r>
            <a:r>
              <a:rPr lang="en-US" sz="1400" b="1"/>
              <a:t>seçirsən</a:t>
            </a:r>
            <a:r>
              <a:rPr lang="en-US" sz="1400"/>
              <a:t>.</a:t>
            </a:r>
            <a:endParaRPr lang="az-Latn-AZ" sz="1400"/>
          </a:p>
          <a:p>
            <a:pPr>
              <a:buNone/>
            </a:pPr>
            <a:br>
              <a:rPr lang="en-US" sz="1400"/>
            </a:br>
            <a:r>
              <a:rPr lang="en-US" sz="1400" b="1"/>
              <a:t>Sonradan yeni test case əlavə etsən</a:t>
            </a:r>
            <a:r>
              <a:rPr lang="en-US" sz="1400"/>
              <a:t>, o </a:t>
            </a:r>
            <a:r>
              <a:rPr lang="en-US" sz="1400" b="1"/>
              <a:t>avtomatik daxil olmur</a:t>
            </a:r>
            <a:r>
              <a:rPr lang="en-US" sz="1400"/>
              <a:t> – istəsən, ayrıca əlavə etməlisən.</a:t>
            </a:r>
            <a:endParaRPr lang="az-Latn-AZ" sz="1400"/>
          </a:p>
          <a:p>
            <a:pPr>
              <a:buNone/>
            </a:pPr>
            <a:endParaRPr lang="en-US" sz="1400"/>
          </a:p>
          <a:p>
            <a:pPr>
              <a:buNone/>
            </a:pPr>
            <a:r>
              <a:rPr lang="en-US" sz="1400" b="1"/>
              <a:t>📍 Nə vaxt istifadə edilir?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Sadəcə müəyyən funksiyanı test etdikdə (məsələn: yalnız login)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Smoke test, sanity test kimi qısa testlər üçün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Hər şeyi yox, yalnız dəyişiklikləri test etdikdə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>
              <a:buNone/>
            </a:pPr>
            <a:r>
              <a:rPr lang="en-US" sz="1400" b="1"/>
              <a:t>💡 Misal:</a:t>
            </a:r>
            <a:r>
              <a:rPr lang="az-Latn-AZ" sz="1400" b="1"/>
              <a:t> </a:t>
            </a:r>
            <a:r>
              <a:rPr lang="en-US" sz="1400"/>
              <a:t>Sayta yeni “Səbətə əlavə et” funksiyası əlavə olunub. Sən yalnız bu xüsusiyyətlə bağlı 4 test case-i run-a daxil etmək istəyirsən.</a:t>
            </a:r>
            <a:endParaRPr lang="az-Latn-AZ" sz="1400"/>
          </a:p>
          <a:p>
            <a:pPr>
              <a:buNone/>
            </a:pPr>
            <a:endParaRPr lang="az-Latn-AZ" sz="1400"/>
          </a:p>
          <a:p>
            <a:pPr>
              <a:buNone/>
            </a:pPr>
            <a:endParaRPr lang="az-Latn-AZ" sz="1400"/>
          </a:p>
          <a:p>
            <a:pPr>
              <a:buNone/>
            </a:pPr>
            <a:endParaRPr lang="az-Latn-AZ" sz="1400"/>
          </a:p>
          <a:p>
            <a:pPr>
              <a:buNone/>
            </a:pPr>
            <a:endParaRPr lang="az-Latn-AZ" sz="14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🔄 3)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Dynamic Filtering </a:t>
            </a:r>
            <a:r>
              <a:rPr kumimoji="0" lang="en-US" altLang="en-US" sz="14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(Dinamik filtrə əsasən avtomatik əlavə)</a:t>
            </a:r>
            <a:r>
              <a:rPr lang="az-Latn-AZ" altLang="en-US" sz="1400" b="1">
                <a:latin typeface="Arial" panose="020B0604020202020204" pitchFamily="34" charset="0"/>
              </a:rPr>
              <a:t> n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ə edir?</a:t>
            </a:r>
            <a:r>
              <a:rPr kumimoji="0" lang="az-Latn-AZ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z-Latn-AZ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case-ləri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tag, prioritet, suite və s. kimi filtrlərə əsasən avtomatik seçir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filtrlərə uyğun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yeni test case-lər əlavə olunduqda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onlar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avtomatik bu test run-a düşəcək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run bağlanana qədər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📍 Nə vaxt istifadə edilir?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Böyük layihələrdə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case-ləri tag-larla (məs: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smoke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critical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regression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 ayırmısansa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run-un daim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dinamik olaraq yenilənməsi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vacibdirsə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Misal: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regression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tag-lı bütün testləri run-a salırsan. Sabah yeni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regression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test əlavə </a:t>
            </a:r>
            <a:endParaRPr kumimoji="0" lang="az-Latn-AZ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edirsən və avtomatik həmin run-a daxil olur.</a:t>
            </a:r>
            <a:r>
              <a:rPr kumimoji="0" lang="az-Latn-AZ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z-Latn-AZ" altLang="en-US" sz="1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z-Latn-AZ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Bunun üçün </a:t>
            </a:r>
            <a:r>
              <a:rPr kumimoji="0" lang="az-Latn-AZ" altLang="en-US" sz="1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Change Filter </a:t>
            </a:r>
            <a:r>
              <a:rPr kumimoji="0" lang="az-Latn-AZ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yazısına klikləmək lazımdır. Tam şəkil növəbəti slaydda....</a:t>
            </a: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2FB68-6956-5217-1F18-9CB778D11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67" y="4962260"/>
            <a:ext cx="4534533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9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4DF9B-9AB3-8AFD-029E-A8903E649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E112B6-EAEE-8312-1500-063F1DEF6CF6}"/>
              </a:ext>
            </a:extLst>
          </p:cNvPr>
          <p:cNvSpPr txBox="1"/>
          <p:nvPr/>
        </p:nvSpPr>
        <p:spPr>
          <a:xfrm>
            <a:off x="107005" y="158874"/>
            <a:ext cx="28647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 b="1"/>
              <a:t>OK</a:t>
            </a:r>
            <a:r>
              <a:rPr lang="az-Latn-AZ" sz="1600"/>
              <a:t> dedikdən sonra </a:t>
            </a:r>
            <a:r>
              <a:rPr lang="az-Latn-AZ" sz="1600" b="1">
                <a:solidFill>
                  <a:srgbClr val="FF0000"/>
                </a:solidFill>
              </a:rPr>
              <a:t>Add test Run </a:t>
            </a:r>
            <a:r>
              <a:rPr lang="az-Latn-AZ" sz="1600"/>
              <a:t>düyməsini klikləmək lazımdır.</a:t>
            </a:r>
          </a:p>
          <a:p>
            <a:pPr>
              <a:buNone/>
            </a:pPr>
            <a:endParaRPr lang="az-Latn-AZ" sz="1600"/>
          </a:p>
          <a:p>
            <a:pPr>
              <a:buNone/>
            </a:pPr>
            <a:endParaRPr lang="az-Latn-AZ" sz="1600"/>
          </a:p>
          <a:p>
            <a:pPr>
              <a:buNone/>
            </a:pPr>
            <a:r>
              <a:rPr lang="az-Latn-AZ" sz="1600"/>
              <a:t>Ardı növbəti slaydda....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E36DF-D72C-5D64-7710-FFC203369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156" y="0"/>
            <a:ext cx="9127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06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7D78A-BA87-40AF-C332-DB906C1D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47D557-1DEC-F55C-A485-DCB10D2F5069}"/>
              </a:ext>
            </a:extLst>
          </p:cNvPr>
          <p:cNvSpPr txBox="1"/>
          <p:nvPr/>
        </p:nvSpPr>
        <p:spPr>
          <a:xfrm>
            <a:off x="103761" y="66675"/>
            <a:ext cx="11984477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sz="1600" b="1"/>
              <a:t>Test Run </a:t>
            </a:r>
            <a:r>
              <a:rPr lang="az-Latn-AZ" sz="1600"/>
              <a:t>işə düşdükdən sonra Bu </a:t>
            </a:r>
            <a:r>
              <a:rPr lang="az-Latn-AZ" sz="1600" b="1"/>
              <a:t>Test Run </a:t>
            </a:r>
            <a:r>
              <a:rPr lang="az-Latn-AZ" sz="1600"/>
              <a:t>-a daxil olan </a:t>
            </a:r>
            <a:r>
              <a:rPr lang="az-Latn-AZ" sz="1600" b="1"/>
              <a:t>Test case </a:t>
            </a:r>
            <a:r>
              <a:rPr lang="az-Latn-AZ" sz="1600"/>
              <a:t>-ləri tək-tək kontrol edə bilərik. Əgər </a:t>
            </a:r>
            <a:r>
              <a:rPr lang="az-Latn-AZ" sz="1600" b="1">
                <a:solidFill>
                  <a:srgbClr val="FF0000"/>
                </a:solidFill>
              </a:rPr>
              <a:t>Failed</a:t>
            </a:r>
            <a:r>
              <a:rPr lang="az-Latn-AZ" sz="1600"/>
              <a:t> seçsəydik, onda proqramistin mövcud </a:t>
            </a:r>
            <a:r>
              <a:rPr lang="az-Latn-AZ" sz="1600" b="1"/>
              <a:t>Bug</a:t>
            </a:r>
            <a:r>
              <a:rPr lang="az-Latn-AZ" sz="1600"/>
              <a:t> -ı, düzəltməsindən sonra həmin </a:t>
            </a:r>
            <a:r>
              <a:rPr lang="az-Latn-AZ" sz="1600" b="1">
                <a:solidFill>
                  <a:srgbClr val="FF0000"/>
                </a:solidFill>
              </a:rPr>
              <a:t>Failed</a:t>
            </a:r>
            <a:r>
              <a:rPr lang="az-Latn-AZ" sz="1600"/>
              <a:t> yazısını </a:t>
            </a:r>
            <a:r>
              <a:rPr lang="az-Latn-AZ" sz="1600" b="1">
                <a:solidFill>
                  <a:srgbClr val="00B050"/>
                </a:solidFill>
              </a:rPr>
              <a:t>Passed</a:t>
            </a:r>
            <a:r>
              <a:rPr lang="az-Latn-AZ" sz="1600"/>
              <a:t> ilə əvəz edəcəyik. 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B73D1-66C7-DAAA-1943-C110729F5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6" y="962025"/>
            <a:ext cx="11268294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60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0DF94-602F-1FE7-B324-5F7D5BF6C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7DC9E2-1F61-F63D-6721-9AC5D6FADD29}"/>
              </a:ext>
            </a:extLst>
          </p:cNvPr>
          <p:cNvSpPr txBox="1"/>
          <p:nvPr/>
        </p:nvSpPr>
        <p:spPr>
          <a:xfrm>
            <a:off x="107004" y="158874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Test Rail haqqında daha ətraflı məlumat əldə etmək üçün onun dokumentasiyasına müraciət etmək lazımdır.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18457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71F35-E50E-2635-A502-B941A00F3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91B097-C6AE-1897-14AB-18B0E67A94D5}"/>
              </a:ext>
            </a:extLst>
          </p:cNvPr>
          <p:cNvSpPr txBox="1"/>
          <p:nvPr/>
        </p:nvSpPr>
        <p:spPr>
          <a:xfrm>
            <a:off x="107004" y="158874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559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BD591-7703-6858-C728-3540B923E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94EAAB-101E-1EA1-DBB9-11400447F1AC}"/>
              </a:ext>
            </a:extLst>
          </p:cNvPr>
          <p:cNvSpPr txBox="1"/>
          <p:nvPr/>
        </p:nvSpPr>
        <p:spPr>
          <a:xfrm>
            <a:off x="107004" y="158874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89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D294-3783-FAAD-B3C2-00E6DC2E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825804-BB29-5AC2-FFB5-7A35D8CB4144}"/>
              </a:ext>
            </a:extLst>
          </p:cNvPr>
          <p:cNvSpPr txBox="1"/>
          <p:nvPr/>
        </p:nvSpPr>
        <p:spPr>
          <a:xfrm>
            <a:off x="107004" y="158874"/>
            <a:ext cx="119844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az-Latn-AZ" sz="1600">
                <a:solidFill>
                  <a:srgbClr val="303141"/>
                </a:solidFill>
                <a:latin typeface="Udemy Sans"/>
              </a:rPr>
              <a:t>İlk öncə saytda qeydiyyatdan keçirik</a:t>
            </a:r>
            <a:endParaRPr lang="en-US" sz="1600" b="0" i="0">
              <a:solidFill>
                <a:srgbClr val="303141"/>
              </a:solidFill>
              <a:effectLst/>
              <a:latin typeface="Udemy Sans"/>
            </a:endParaRPr>
          </a:p>
          <a:p>
            <a:pPr algn="l">
              <a:buFont typeface="+mj-lt"/>
              <a:buAutoNum type="arabicPeriod"/>
            </a:pPr>
            <a:endParaRPr lang="en-US" sz="1600">
              <a:solidFill>
                <a:srgbClr val="303141"/>
              </a:solidFill>
              <a:latin typeface="Udemy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35E85-D216-9378-F80E-F6B0895F1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649"/>
            <a:ext cx="2584764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2F72F-CE38-4FEF-D978-7B12159BF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743649"/>
            <a:ext cx="25082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BC5B1-4E21-FDDB-9493-8638059E6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86" y="743648"/>
            <a:ext cx="3390954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FE67D-C00F-729C-D753-03F309CC8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063" y="743649"/>
            <a:ext cx="2487568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C15639-7E6D-AB6D-D29F-41459B59F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0661"/>
            <a:ext cx="3496614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609B1C-30B3-A893-63D6-013EB9709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5" y="2450661"/>
            <a:ext cx="2332053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60DFF-661D-C9C5-268E-639947EFA0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10" y="2450661"/>
            <a:ext cx="2013492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5E6793-A23B-75CC-3963-4FA5AA470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265" y="2450661"/>
            <a:ext cx="1787366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34998F-6F79-34F0-B487-52AA1232B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7673"/>
            <a:ext cx="2029776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18D7D-D131-815E-B4CA-D0650C0C0F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4157673"/>
            <a:ext cx="1419573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51FF18-C8D9-DDCA-7EA3-8FA9CF7C30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67" y="4157673"/>
            <a:ext cx="4680686" cy="1371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5DA097-3858-3F44-FCE1-F85D5E274A30}"/>
              </a:ext>
            </a:extLst>
          </p:cNvPr>
          <p:cNvSpPr txBox="1"/>
          <p:nvPr/>
        </p:nvSpPr>
        <p:spPr>
          <a:xfrm>
            <a:off x="107004" y="5775796"/>
            <a:ext cx="11984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/>
              <a:t>Bu metodun h</a:t>
            </a:r>
            <a:r>
              <a:rPr lang="az-Latn-AZ" sz="1800"/>
              <a:t>al-hazırda işləyib işləmədiyini bilmirəm. Ancaq bir dəfə qeydiyyatdan keçdikdən sonra gmail yerində `</a:t>
            </a:r>
            <a:r>
              <a:rPr lang="az-Latn-AZ" sz="1800" b="1">
                <a:solidFill>
                  <a:srgbClr val="FF0000"/>
                </a:solidFill>
              </a:rPr>
              <a:t>codeurient</a:t>
            </a:r>
            <a:r>
              <a:rPr lang="en-US" sz="1800" b="1">
                <a:solidFill>
                  <a:srgbClr val="FF0000"/>
                </a:solidFill>
              </a:rPr>
              <a:t>+1@gmail.com</a:t>
            </a:r>
            <a:r>
              <a:rPr lang="az-Latn-AZ" sz="1800"/>
              <a:t>`</a:t>
            </a:r>
            <a:r>
              <a:rPr lang="en-US" sz="1800"/>
              <a:t> </a:t>
            </a:r>
            <a:r>
              <a:rPr lang="az-Latn-AZ" sz="1800"/>
              <a:t>yazsaq onda həmin gmail-ə təkrar mesaj gələ bilər. Bununlada fərqli gmail hesabları istifadə etmək məcburiyyətində qalmarıq.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737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E20BA-9A68-E48F-927E-AC199675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41354C-2532-570C-22EC-793A335C24E0}"/>
              </a:ext>
            </a:extLst>
          </p:cNvPr>
          <p:cNvSpPr txBox="1"/>
          <p:nvPr/>
        </p:nvSpPr>
        <p:spPr>
          <a:xfrm>
            <a:off x="107004" y="158874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/>
              <a:t>Sonra `</a:t>
            </a:r>
            <a:r>
              <a:rPr lang="en-US" sz="1600" b="1"/>
              <a:t>Add Example Project</a:t>
            </a:r>
            <a:r>
              <a:rPr lang="en-US" sz="1600"/>
              <a:t>` deyirik. </a:t>
            </a:r>
            <a:r>
              <a:rPr lang="az-Latn-AZ" sz="1600"/>
              <a:t>Əgər `</a:t>
            </a:r>
            <a:r>
              <a:rPr lang="az-Latn-AZ" sz="1600" b="1"/>
              <a:t>Add project</a:t>
            </a:r>
            <a:r>
              <a:rPr lang="az-Latn-AZ" sz="1600"/>
              <a:t>` desək onda sıfırdan boş proyekt olacaq. </a:t>
            </a:r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5F811-0F8A-2DB6-63F5-6E8DA6637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92" y="846886"/>
            <a:ext cx="9373908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8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D92CE-987A-F420-F88A-B2EAE8046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08B0AA-FDD2-617C-8287-E5C495594ABD}"/>
              </a:ext>
            </a:extLst>
          </p:cNvPr>
          <p:cNvSpPr txBox="1"/>
          <p:nvPr/>
        </p:nvSpPr>
        <p:spPr>
          <a:xfrm>
            <a:off x="107004" y="158874"/>
            <a:ext cx="11984477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az-Latn-AZ" sz="1600" b="1"/>
              <a:t>Add project </a:t>
            </a:r>
            <a:r>
              <a:rPr lang="az-Latn-AZ" sz="1600"/>
              <a:t>dedikdən sonra açılan pəncərə aşağıdakı şəkildəki kimi olmalıdır. Bu artıq </a:t>
            </a:r>
            <a:r>
              <a:rPr lang="az-Latn-AZ" sz="1600" b="1"/>
              <a:t>test case</a:t>
            </a:r>
            <a:r>
              <a:rPr lang="az-Latn-AZ" sz="1600"/>
              <a:t>-ləri, </a:t>
            </a:r>
            <a:r>
              <a:rPr lang="az-Latn-AZ" sz="1600" b="1"/>
              <a:t>test run</a:t>
            </a:r>
            <a:r>
              <a:rPr lang="az-Latn-AZ" sz="1600"/>
              <a:t>-ları, </a:t>
            </a:r>
            <a:r>
              <a:rPr lang="az-Latn-AZ" sz="1600" b="1"/>
              <a:t>to-do</a:t>
            </a:r>
            <a:r>
              <a:rPr lang="az-Latn-AZ" sz="1600"/>
              <a:t>-ları ilə hazır yazılmış bir </a:t>
            </a:r>
            <a:r>
              <a:rPr lang="en-US" sz="1600" b="1"/>
              <a:t>test menecment platformasıdır</a:t>
            </a:r>
            <a:r>
              <a:rPr lang="az-Latn-AZ" sz="1600"/>
              <a:t>. </a:t>
            </a:r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38054-C91C-6743-2CB7-4FDD33CFC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70" y="1495425"/>
            <a:ext cx="9801130" cy="51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B5A5D-8650-AA2F-1B53-DC3AE66E7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D170F-9F22-E4C3-57EC-9A2F65C5682C}"/>
              </a:ext>
            </a:extLst>
          </p:cNvPr>
          <p:cNvSpPr txBox="1"/>
          <p:nvPr/>
        </p:nvSpPr>
        <p:spPr>
          <a:xfrm>
            <a:off x="107004" y="158874"/>
            <a:ext cx="1198447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/>
              <a:t>🔹 To-Do nədir?</a:t>
            </a:r>
            <a:endParaRPr lang="az-Latn-AZ" sz="1600" b="1"/>
          </a:p>
          <a:p>
            <a:pPr>
              <a:buNone/>
            </a:pPr>
            <a:endParaRPr lang="en-US" sz="1600" b="1"/>
          </a:p>
          <a:p>
            <a:pPr>
              <a:buNone/>
            </a:pPr>
            <a:r>
              <a:rPr lang="en-US" sz="1600" b="1"/>
              <a:t>To-Do</a:t>
            </a:r>
            <a:r>
              <a:rPr lang="en-US" sz="1600"/>
              <a:t> – bu bölmə, sənin və ya komandadakı digər test mühəndislərinin vəzifələrini və qarşıdakı görüləcək işləri göstərir. Bu bir növ </a:t>
            </a:r>
            <a:r>
              <a:rPr lang="en-US" sz="1600" b="1"/>
              <a:t>"tapşırıq lövhəsi"</a:t>
            </a:r>
            <a:r>
              <a:rPr lang="en-US" sz="1600"/>
              <a:t> kimidir.</a:t>
            </a:r>
            <a:endParaRPr lang="az-Latn-AZ" sz="1600"/>
          </a:p>
          <a:p>
            <a:pPr>
              <a:buNone/>
            </a:pPr>
            <a:endParaRPr lang="en-US" sz="1600"/>
          </a:p>
          <a:p>
            <a:pPr>
              <a:buNone/>
            </a:pPr>
            <a:r>
              <a:rPr lang="en-US" sz="1600" b="1"/>
              <a:t>✳️ Burada nələri görə bilərsən?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Hansı </a:t>
            </a:r>
            <a:r>
              <a:rPr lang="en-US" sz="1600" b="1"/>
              <a:t>test sınaqları (test run)</a:t>
            </a:r>
            <a:r>
              <a:rPr lang="en-US" sz="1600"/>
              <a:t> sənə təyin edilib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Hansı </a:t>
            </a:r>
            <a:r>
              <a:rPr lang="en-US" sz="1600" b="1"/>
              <a:t>test halları (test cases)</a:t>
            </a:r>
            <a:r>
              <a:rPr lang="en-US" sz="1600"/>
              <a:t> sən cavabdehsən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Hələ tamamlanmamış testlər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Hər hansısa </a:t>
            </a:r>
            <a:r>
              <a:rPr lang="en-US" sz="1600" b="1"/>
              <a:t>"due date"</a:t>
            </a:r>
            <a:r>
              <a:rPr lang="en-US" sz="1600"/>
              <a:t> varsa, yəni bitirilmə vaxtı yaxınlaşan tapşırıqlar</a:t>
            </a:r>
            <a:endParaRPr lang="az-Latn-AZ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r>
              <a:rPr lang="en-US" sz="1600"/>
              <a:t>Bu bölmə sənə nə üzərində işləməli olduğunu </a:t>
            </a:r>
            <a:r>
              <a:rPr lang="en-US" sz="1600" b="1"/>
              <a:t>gündəlik olaraq izləmək və planlamaq üçün</a:t>
            </a:r>
            <a:r>
              <a:rPr lang="en-US" sz="1600"/>
              <a:t> çox faydalıdır.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 b="1"/>
              <a:t>TEST RUNS </a:t>
            </a:r>
            <a:r>
              <a:rPr lang="en-US" sz="1600"/>
              <a:t>yaz</a:t>
            </a:r>
            <a:r>
              <a:rPr lang="az-Latn-AZ" sz="1600"/>
              <a:t>ılan yerdə, tətbiqin hansı brauzerlərdə,</a:t>
            </a:r>
          </a:p>
          <a:p>
            <a:r>
              <a:rPr lang="az-Latn-AZ" sz="1600"/>
              <a:t>sistemlərdə işə salındığı, yəni test edildiyi kimi məlumatlar</a:t>
            </a:r>
          </a:p>
          <a:p>
            <a:r>
              <a:rPr lang="az-Latn-AZ" sz="1600"/>
              <a:t>qeyd edilibdir.  </a:t>
            </a:r>
          </a:p>
          <a:p>
            <a:endParaRPr lang="az-Latn-AZ" sz="1600"/>
          </a:p>
          <a:p>
            <a:r>
              <a:rPr lang="az-Latn-AZ" sz="1600"/>
              <a:t>Burada, məsələn `</a:t>
            </a:r>
            <a:r>
              <a:rPr lang="en-US" sz="1600" b="1" i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 Browser test </a:t>
            </a:r>
            <a:r>
              <a:rPr lang="en-US" sz="1600" b="1" i="0">
                <a:solidFill>
                  <a:srgbClr val="049474"/>
                </a:solidFill>
                <a:effectLst/>
                <a:latin typeface="Arial" panose="020B0604020202020204" pitchFamily="34" charset="0"/>
              </a:rPr>
              <a:t>(Chrome) </a:t>
            </a:r>
            <a:r>
              <a:rPr lang="az-Latn-AZ" sz="1600" b="1" i="0">
                <a:effectLst/>
                <a:latin typeface="Arial" panose="020B0604020202020204" pitchFamily="34" charset="0"/>
              </a:rPr>
              <a:t>(81)</a:t>
            </a:r>
            <a:r>
              <a:rPr lang="az-Latn-AZ" sz="1600"/>
              <a:t>` </a:t>
            </a:r>
          </a:p>
          <a:p>
            <a:r>
              <a:rPr lang="az-Latn-AZ" sz="1600"/>
              <a:t>yazısına klikləsək, onda TEST SUİT icması (</a:t>
            </a:r>
            <a:r>
              <a:rPr lang="ru-RU" sz="1600"/>
              <a:t>Набор </a:t>
            </a:r>
            <a:r>
              <a:rPr lang="en-US" sz="1600"/>
              <a:t>test suit</a:t>
            </a:r>
            <a:r>
              <a:rPr lang="az-Latn-AZ" sz="1600"/>
              <a:t>)</a:t>
            </a:r>
            <a:endParaRPr lang="en-US" sz="1600"/>
          </a:p>
          <a:p>
            <a:r>
              <a:rPr lang="az-Latn-AZ" sz="1600"/>
              <a:t>açılacaq və həmin brauzerdə edilən testlərin siyahısını</a:t>
            </a:r>
          </a:p>
          <a:p>
            <a:r>
              <a:rPr lang="az-Latn-AZ" sz="1600"/>
              <a:t>görəcəyik. Hansılar uğurlu olub, hansılar uğursuz olub və.s.</a:t>
            </a:r>
          </a:p>
          <a:p>
            <a:endParaRPr lang="az-Latn-AZ" sz="1600"/>
          </a:p>
          <a:p>
            <a:r>
              <a:rPr lang="az-Latn-AZ" sz="1600"/>
              <a:t>Şəkil növbəti slaydda....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5DFEE-1025-106C-3677-B38815877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80" y="3590924"/>
            <a:ext cx="701472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63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F86C3-466E-4D16-9E87-8A7C8E63D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DDCB8-3B2D-1F8C-74A6-12F6EB93DED5}"/>
              </a:ext>
            </a:extLst>
          </p:cNvPr>
          <p:cNvSpPr txBox="1"/>
          <p:nvPr/>
        </p:nvSpPr>
        <p:spPr>
          <a:xfrm>
            <a:off x="103761" y="0"/>
            <a:ext cx="119844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az-Latn-AZ" sz="1600"/>
              <a:t>Şəkildə gördüyümüz </a:t>
            </a:r>
            <a:r>
              <a:rPr lang="en-US" sz="1600" b="1">
                <a:solidFill>
                  <a:srgbClr val="FF0000"/>
                </a:solidFill>
              </a:rPr>
              <a:t>&lt;</a:t>
            </a:r>
            <a:r>
              <a:rPr lang="en-US" sz="1600"/>
              <a:t> </a:t>
            </a:r>
            <a:r>
              <a:rPr lang="az-Latn-AZ" sz="1600"/>
              <a:t>(kiçikdir) simvoluna kliklədikdə daha ətraflı məlumat əks olanacaqdır....</a:t>
            </a:r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E368-15A8-3900-BA3F-2FECCC62C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428"/>
            <a:ext cx="12192000" cy="63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4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20217</TotalTime>
  <Words>3269</Words>
  <Application>Microsoft Office PowerPoint</Application>
  <PresentationFormat>Widescreen</PresentationFormat>
  <Paragraphs>469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Unicode MS</vt:lpstr>
      <vt:lpstr>Calibri</vt:lpstr>
      <vt:lpstr>Calibri Light</vt:lpstr>
      <vt:lpstr>Udemy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171</cp:revision>
  <dcterms:created xsi:type="dcterms:W3CDTF">2025-02-24T08:05:52Z</dcterms:created>
  <dcterms:modified xsi:type="dcterms:W3CDTF">2025-03-28T11:42:35Z</dcterms:modified>
</cp:coreProperties>
</file>